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2399288" cy="43919775"/>
  <p:notesSz cx="6858000" cy="9144000"/>
  <p:defaultTextStyle>
    <a:defPPr>
      <a:defRPr lang="es-CO"/>
    </a:defPPr>
    <a:lvl1pPr marL="0" algn="l" defTabSz="3663269" rtl="0" eaLnBrk="1" latinLnBrk="0" hangingPunct="1">
      <a:defRPr sz="7211" kern="1200">
        <a:solidFill>
          <a:schemeClr val="tx1"/>
        </a:solidFill>
        <a:latin typeface="+mn-lt"/>
        <a:ea typeface="+mn-ea"/>
        <a:cs typeface="+mn-cs"/>
      </a:defRPr>
    </a:lvl1pPr>
    <a:lvl2pPr marL="1831635" algn="l" defTabSz="3663269" rtl="0" eaLnBrk="1" latinLnBrk="0" hangingPunct="1">
      <a:defRPr sz="7211" kern="1200">
        <a:solidFill>
          <a:schemeClr val="tx1"/>
        </a:solidFill>
        <a:latin typeface="+mn-lt"/>
        <a:ea typeface="+mn-ea"/>
        <a:cs typeface="+mn-cs"/>
      </a:defRPr>
    </a:lvl2pPr>
    <a:lvl3pPr marL="3663269" algn="l" defTabSz="3663269" rtl="0" eaLnBrk="1" latinLnBrk="0" hangingPunct="1">
      <a:defRPr sz="7211" kern="1200">
        <a:solidFill>
          <a:schemeClr val="tx1"/>
        </a:solidFill>
        <a:latin typeface="+mn-lt"/>
        <a:ea typeface="+mn-ea"/>
        <a:cs typeface="+mn-cs"/>
      </a:defRPr>
    </a:lvl3pPr>
    <a:lvl4pPr marL="5494904" algn="l" defTabSz="3663269" rtl="0" eaLnBrk="1" latinLnBrk="0" hangingPunct="1">
      <a:defRPr sz="7211" kern="1200">
        <a:solidFill>
          <a:schemeClr val="tx1"/>
        </a:solidFill>
        <a:latin typeface="+mn-lt"/>
        <a:ea typeface="+mn-ea"/>
        <a:cs typeface="+mn-cs"/>
      </a:defRPr>
    </a:lvl4pPr>
    <a:lvl5pPr marL="7326539" algn="l" defTabSz="3663269" rtl="0" eaLnBrk="1" latinLnBrk="0" hangingPunct="1">
      <a:defRPr sz="7211" kern="1200">
        <a:solidFill>
          <a:schemeClr val="tx1"/>
        </a:solidFill>
        <a:latin typeface="+mn-lt"/>
        <a:ea typeface="+mn-ea"/>
        <a:cs typeface="+mn-cs"/>
      </a:defRPr>
    </a:lvl5pPr>
    <a:lvl6pPr marL="9158173" algn="l" defTabSz="3663269" rtl="0" eaLnBrk="1" latinLnBrk="0" hangingPunct="1">
      <a:defRPr sz="7211" kern="1200">
        <a:solidFill>
          <a:schemeClr val="tx1"/>
        </a:solidFill>
        <a:latin typeface="+mn-lt"/>
        <a:ea typeface="+mn-ea"/>
        <a:cs typeface="+mn-cs"/>
      </a:defRPr>
    </a:lvl6pPr>
    <a:lvl7pPr marL="10989808" algn="l" defTabSz="3663269" rtl="0" eaLnBrk="1" latinLnBrk="0" hangingPunct="1">
      <a:defRPr sz="7211" kern="1200">
        <a:solidFill>
          <a:schemeClr val="tx1"/>
        </a:solidFill>
        <a:latin typeface="+mn-lt"/>
        <a:ea typeface="+mn-ea"/>
        <a:cs typeface="+mn-cs"/>
      </a:defRPr>
    </a:lvl7pPr>
    <a:lvl8pPr marL="12821442" algn="l" defTabSz="3663269" rtl="0" eaLnBrk="1" latinLnBrk="0" hangingPunct="1">
      <a:defRPr sz="7211" kern="1200">
        <a:solidFill>
          <a:schemeClr val="tx1"/>
        </a:solidFill>
        <a:latin typeface="+mn-lt"/>
        <a:ea typeface="+mn-ea"/>
        <a:cs typeface="+mn-cs"/>
      </a:defRPr>
    </a:lvl8pPr>
    <a:lvl9pPr marL="14653077" algn="l" defTabSz="3663269" rtl="0" eaLnBrk="1" latinLnBrk="0" hangingPunct="1">
      <a:defRPr sz="7211"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79" autoAdjust="0"/>
    <p:restoredTop sz="94660"/>
  </p:normalViewPr>
  <p:slideViewPr>
    <p:cSldViewPr snapToGrid="0">
      <p:cViewPr varScale="1">
        <p:scale>
          <a:sx n="20" d="100"/>
          <a:sy n="20" d="100"/>
        </p:scale>
        <p:origin x="3160" y="2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7187800"/>
            <a:ext cx="27539395" cy="15290588"/>
          </a:xfrm>
        </p:spPr>
        <p:txBody>
          <a:bodyPr anchor="b"/>
          <a:lstStyle>
            <a:lvl1pPr algn="ctr">
              <a:defRPr sz="21259"/>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4049911" y="23068052"/>
            <a:ext cx="24299466" cy="10603776"/>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BB3E3AC3-8D95-46AD-A58B-D19ABEA1D8B5}" type="datetimeFigureOut">
              <a:rPr lang="es-CO" smtClean="0"/>
              <a:t>29/10/20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D565BF8-6208-414B-8783-24B4BB6C5105}" type="slidenum">
              <a:rPr lang="es-CO" smtClean="0"/>
              <a:t>‹#›</a:t>
            </a:fld>
            <a:endParaRPr lang="es-CO"/>
          </a:p>
        </p:txBody>
      </p:sp>
    </p:spTree>
    <p:extLst>
      <p:ext uri="{BB962C8B-B14F-4D97-AF65-F5344CB8AC3E}">
        <p14:creationId xmlns:p14="http://schemas.microsoft.com/office/powerpoint/2010/main" val="4186499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B3E3AC3-8D95-46AD-A58B-D19ABEA1D8B5}" type="datetimeFigureOut">
              <a:rPr lang="es-CO" smtClean="0"/>
              <a:t>29/10/20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D565BF8-6208-414B-8783-24B4BB6C5105}" type="slidenum">
              <a:rPr lang="es-CO" smtClean="0"/>
              <a:t>‹#›</a:t>
            </a:fld>
            <a:endParaRPr lang="es-CO"/>
          </a:p>
        </p:txBody>
      </p:sp>
    </p:spTree>
    <p:extLst>
      <p:ext uri="{BB962C8B-B14F-4D97-AF65-F5344CB8AC3E}">
        <p14:creationId xmlns:p14="http://schemas.microsoft.com/office/powerpoint/2010/main" val="4041069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2338321"/>
            <a:ext cx="6986096" cy="372199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227453" y="2338321"/>
            <a:ext cx="20553298" cy="37219979"/>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B3E3AC3-8D95-46AD-A58B-D19ABEA1D8B5}" type="datetimeFigureOut">
              <a:rPr lang="es-CO" smtClean="0"/>
              <a:t>29/10/20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D565BF8-6208-414B-8783-24B4BB6C5105}" type="slidenum">
              <a:rPr lang="es-CO" smtClean="0"/>
              <a:t>‹#›</a:t>
            </a:fld>
            <a:endParaRPr lang="es-CO"/>
          </a:p>
        </p:txBody>
      </p:sp>
    </p:spTree>
    <p:extLst>
      <p:ext uri="{BB962C8B-B14F-4D97-AF65-F5344CB8AC3E}">
        <p14:creationId xmlns:p14="http://schemas.microsoft.com/office/powerpoint/2010/main" val="27961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B3E3AC3-8D95-46AD-A58B-D19ABEA1D8B5}" type="datetimeFigureOut">
              <a:rPr lang="es-CO" smtClean="0"/>
              <a:t>29/10/20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D565BF8-6208-414B-8783-24B4BB6C5105}" type="slidenum">
              <a:rPr lang="es-CO" smtClean="0"/>
              <a:t>‹#›</a:t>
            </a:fld>
            <a:endParaRPr lang="es-CO"/>
          </a:p>
        </p:txBody>
      </p:sp>
    </p:spTree>
    <p:extLst>
      <p:ext uri="{BB962C8B-B14F-4D97-AF65-F5344CB8AC3E}">
        <p14:creationId xmlns:p14="http://schemas.microsoft.com/office/powerpoint/2010/main" val="331396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210578" y="10949457"/>
            <a:ext cx="27944386" cy="18269403"/>
          </a:xfrm>
        </p:spPr>
        <p:txBody>
          <a:bodyPr anchor="b"/>
          <a:lstStyle>
            <a:lvl1pPr>
              <a:defRPr sz="21259"/>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210578" y="29391695"/>
            <a:ext cx="27944386" cy="9607448"/>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B3E3AC3-8D95-46AD-A58B-D19ABEA1D8B5}" type="datetimeFigureOut">
              <a:rPr lang="es-CO" smtClean="0"/>
              <a:t>29/10/20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3D565BF8-6208-414B-8783-24B4BB6C5105}" type="slidenum">
              <a:rPr lang="es-CO" smtClean="0"/>
              <a:t>‹#›</a:t>
            </a:fld>
            <a:endParaRPr lang="es-CO"/>
          </a:p>
        </p:txBody>
      </p:sp>
    </p:spTree>
    <p:extLst>
      <p:ext uri="{BB962C8B-B14F-4D97-AF65-F5344CB8AC3E}">
        <p14:creationId xmlns:p14="http://schemas.microsoft.com/office/powerpoint/2010/main" val="494814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227451" y="11691607"/>
            <a:ext cx="13769697" cy="2786669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16402140" y="11691607"/>
            <a:ext cx="13769697" cy="2786669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B3E3AC3-8D95-46AD-A58B-D19ABEA1D8B5}" type="datetimeFigureOut">
              <a:rPr lang="es-CO" smtClean="0"/>
              <a:t>29/10/20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3D565BF8-6208-414B-8783-24B4BB6C5105}" type="slidenum">
              <a:rPr lang="es-CO" smtClean="0"/>
              <a:t>‹#›</a:t>
            </a:fld>
            <a:endParaRPr lang="es-CO"/>
          </a:p>
        </p:txBody>
      </p:sp>
    </p:spTree>
    <p:extLst>
      <p:ext uri="{BB962C8B-B14F-4D97-AF65-F5344CB8AC3E}">
        <p14:creationId xmlns:p14="http://schemas.microsoft.com/office/powerpoint/2010/main" val="528458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231671" y="2338331"/>
            <a:ext cx="27944386" cy="848912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31675" y="10766448"/>
            <a:ext cx="13706415" cy="5276470"/>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s-ES"/>
              <a:t>Haga clic para modificar el estilo de texto del patrón</a:t>
            </a:r>
          </a:p>
        </p:txBody>
      </p:sp>
      <p:sp>
        <p:nvSpPr>
          <p:cNvPr id="4" name="Content Placeholder 3"/>
          <p:cNvSpPr>
            <a:spLocks noGrp="1"/>
          </p:cNvSpPr>
          <p:nvPr>
            <p:ph sz="half" idx="2"/>
          </p:nvPr>
        </p:nvSpPr>
        <p:spPr>
          <a:xfrm>
            <a:off x="2231675" y="16042918"/>
            <a:ext cx="13706415" cy="23596716"/>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16402142" y="10766448"/>
            <a:ext cx="13773917" cy="5276470"/>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s-ES"/>
              <a:t>Haga clic para modificar el estilo de texto del patrón</a:t>
            </a:r>
          </a:p>
        </p:txBody>
      </p:sp>
      <p:sp>
        <p:nvSpPr>
          <p:cNvPr id="6" name="Content Placeholder 5"/>
          <p:cNvSpPr>
            <a:spLocks noGrp="1"/>
          </p:cNvSpPr>
          <p:nvPr>
            <p:ph sz="quarter" idx="4"/>
          </p:nvPr>
        </p:nvSpPr>
        <p:spPr>
          <a:xfrm>
            <a:off x="16402142" y="16042918"/>
            <a:ext cx="13773917" cy="23596716"/>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B3E3AC3-8D95-46AD-A58B-D19ABEA1D8B5}" type="datetimeFigureOut">
              <a:rPr lang="es-CO" smtClean="0"/>
              <a:t>29/10/20</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3D565BF8-6208-414B-8783-24B4BB6C5105}" type="slidenum">
              <a:rPr lang="es-CO" smtClean="0"/>
              <a:t>‹#›</a:t>
            </a:fld>
            <a:endParaRPr lang="es-CO"/>
          </a:p>
        </p:txBody>
      </p:sp>
    </p:spTree>
    <p:extLst>
      <p:ext uri="{BB962C8B-B14F-4D97-AF65-F5344CB8AC3E}">
        <p14:creationId xmlns:p14="http://schemas.microsoft.com/office/powerpoint/2010/main" val="2045659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7981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3E3AC3-8D95-46AD-A58B-D19ABEA1D8B5}" type="datetimeFigureOut">
              <a:rPr lang="es-CO" smtClean="0"/>
              <a:t>29/10/20</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3D565BF8-6208-414B-8783-24B4BB6C5105}" type="slidenum">
              <a:rPr lang="es-CO" smtClean="0"/>
              <a:t>‹#›</a:t>
            </a:fld>
            <a:endParaRPr lang="es-CO"/>
          </a:p>
        </p:txBody>
      </p:sp>
    </p:spTree>
    <p:extLst>
      <p:ext uri="{BB962C8B-B14F-4D97-AF65-F5344CB8AC3E}">
        <p14:creationId xmlns:p14="http://schemas.microsoft.com/office/powerpoint/2010/main" val="3296600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231671" y="2927985"/>
            <a:ext cx="10449614" cy="10247948"/>
          </a:xfrm>
        </p:spPr>
        <p:txBody>
          <a:bodyPr anchor="b"/>
          <a:lstStyle>
            <a:lvl1pPr>
              <a:defRPr sz="11338"/>
            </a:lvl1pPr>
          </a:lstStyle>
          <a:p>
            <a:r>
              <a:rPr lang="es-ES"/>
              <a:t>Haga clic para modificar el estilo de título del patrón</a:t>
            </a:r>
            <a:endParaRPr lang="en-US" dirty="0"/>
          </a:p>
        </p:txBody>
      </p:sp>
      <p:sp>
        <p:nvSpPr>
          <p:cNvPr id="3" name="Content Placeholder 2"/>
          <p:cNvSpPr>
            <a:spLocks noGrp="1"/>
          </p:cNvSpPr>
          <p:nvPr>
            <p:ph idx="1"/>
          </p:nvPr>
        </p:nvSpPr>
        <p:spPr>
          <a:xfrm>
            <a:off x="13773917" y="6323644"/>
            <a:ext cx="16402140" cy="31211507"/>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231671" y="13175932"/>
            <a:ext cx="10449614" cy="24410045"/>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B3E3AC3-8D95-46AD-A58B-D19ABEA1D8B5}" type="datetimeFigureOut">
              <a:rPr lang="es-CO" smtClean="0"/>
              <a:t>29/10/20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3D565BF8-6208-414B-8783-24B4BB6C5105}" type="slidenum">
              <a:rPr lang="es-CO" smtClean="0"/>
              <a:t>‹#›</a:t>
            </a:fld>
            <a:endParaRPr lang="es-CO"/>
          </a:p>
        </p:txBody>
      </p:sp>
    </p:spTree>
    <p:extLst>
      <p:ext uri="{BB962C8B-B14F-4D97-AF65-F5344CB8AC3E}">
        <p14:creationId xmlns:p14="http://schemas.microsoft.com/office/powerpoint/2010/main" val="1469982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231671" y="2927985"/>
            <a:ext cx="10449614" cy="10247948"/>
          </a:xfrm>
        </p:spPr>
        <p:txBody>
          <a:bodyPr anchor="b"/>
          <a:lstStyle>
            <a:lvl1pPr>
              <a:defRPr sz="11338"/>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3773917" y="6323644"/>
            <a:ext cx="16402140" cy="31211507"/>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231671" y="13175932"/>
            <a:ext cx="10449614" cy="24410045"/>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B3E3AC3-8D95-46AD-A58B-D19ABEA1D8B5}" type="datetimeFigureOut">
              <a:rPr lang="es-CO" smtClean="0"/>
              <a:t>29/10/20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3D565BF8-6208-414B-8783-24B4BB6C5105}" type="slidenum">
              <a:rPr lang="es-CO" smtClean="0"/>
              <a:t>‹#›</a:t>
            </a:fld>
            <a:endParaRPr lang="es-CO"/>
          </a:p>
        </p:txBody>
      </p:sp>
    </p:spTree>
    <p:extLst>
      <p:ext uri="{BB962C8B-B14F-4D97-AF65-F5344CB8AC3E}">
        <p14:creationId xmlns:p14="http://schemas.microsoft.com/office/powerpoint/2010/main" val="4023040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2338331"/>
            <a:ext cx="27944386" cy="848912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27451" y="11691607"/>
            <a:ext cx="27944386" cy="27866694"/>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2227451" y="40707135"/>
            <a:ext cx="7289840" cy="2338321"/>
          </a:xfrm>
          <a:prstGeom prst="rect">
            <a:avLst/>
          </a:prstGeom>
        </p:spPr>
        <p:txBody>
          <a:bodyPr vert="horz" lIns="91440" tIns="45720" rIns="91440" bIns="45720" rtlCol="0" anchor="ctr"/>
          <a:lstStyle>
            <a:lvl1pPr algn="l">
              <a:defRPr sz="4252">
                <a:solidFill>
                  <a:schemeClr val="tx1">
                    <a:tint val="75000"/>
                  </a:schemeClr>
                </a:solidFill>
              </a:defRPr>
            </a:lvl1pPr>
          </a:lstStyle>
          <a:p>
            <a:fld id="{BB3E3AC3-8D95-46AD-A58B-D19ABEA1D8B5}" type="datetimeFigureOut">
              <a:rPr lang="es-CO" smtClean="0"/>
              <a:t>29/10/20</a:t>
            </a:fld>
            <a:endParaRPr lang="es-CO"/>
          </a:p>
        </p:txBody>
      </p:sp>
      <p:sp>
        <p:nvSpPr>
          <p:cNvPr id="5" name="Footer Placeholder 4"/>
          <p:cNvSpPr>
            <a:spLocks noGrp="1"/>
          </p:cNvSpPr>
          <p:nvPr>
            <p:ph type="ftr" sz="quarter" idx="3"/>
          </p:nvPr>
        </p:nvSpPr>
        <p:spPr>
          <a:xfrm>
            <a:off x="10732264" y="40707135"/>
            <a:ext cx="10934760" cy="2338321"/>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22881997" y="40707135"/>
            <a:ext cx="7289840" cy="2338321"/>
          </a:xfrm>
          <a:prstGeom prst="rect">
            <a:avLst/>
          </a:prstGeom>
        </p:spPr>
        <p:txBody>
          <a:bodyPr vert="horz" lIns="91440" tIns="45720" rIns="91440" bIns="45720" rtlCol="0" anchor="ctr"/>
          <a:lstStyle>
            <a:lvl1pPr algn="r">
              <a:defRPr sz="4252">
                <a:solidFill>
                  <a:schemeClr val="tx1">
                    <a:tint val="75000"/>
                  </a:schemeClr>
                </a:solidFill>
              </a:defRPr>
            </a:lvl1pPr>
          </a:lstStyle>
          <a:p>
            <a:fld id="{3D565BF8-6208-414B-8783-24B4BB6C5105}" type="slidenum">
              <a:rPr lang="es-CO" smtClean="0"/>
              <a:t>‹#›</a:t>
            </a:fld>
            <a:endParaRPr lang="es-CO"/>
          </a:p>
        </p:txBody>
      </p:sp>
    </p:spTree>
    <p:extLst>
      <p:ext uri="{BB962C8B-B14F-4D97-AF65-F5344CB8AC3E}">
        <p14:creationId xmlns:p14="http://schemas.microsoft.com/office/powerpoint/2010/main" val="3305645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5582BD72-EE79-43B0-8DBF-6ACC97F43A65}"/>
              </a:ext>
            </a:extLst>
          </p:cNvPr>
          <p:cNvPicPr>
            <a:picLocks noChangeAspect="1"/>
          </p:cNvPicPr>
          <p:nvPr/>
        </p:nvPicPr>
        <p:blipFill rotWithShape="1">
          <a:blip r:embed="rId2"/>
          <a:srcRect l="4451" t="6345" r="11028" b="4376"/>
          <a:stretch/>
        </p:blipFill>
        <p:spPr>
          <a:xfrm>
            <a:off x="24784049" y="1257299"/>
            <a:ext cx="6515101" cy="194310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Rectángulo 3"/>
          <p:cNvSpPr/>
          <p:nvPr/>
        </p:nvSpPr>
        <p:spPr>
          <a:xfrm>
            <a:off x="11480132" y="5997889"/>
            <a:ext cx="19228468" cy="2954655"/>
          </a:xfrm>
          <a:prstGeom prst="rect">
            <a:avLst/>
          </a:prstGeom>
          <a:noFill/>
        </p:spPr>
        <p:txBody>
          <a:bodyPr wrap="square" lIns="91440" tIns="45720" rIns="91440" bIns="45720">
            <a:spAutoFit/>
          </a:bodyPr>
          <a:lstStyle/>
          <a:p>
            <a:r>
              <a:rPr lang="es-MX" sz="6200" b="1" dirty="0">
                <a:solidFill>
                  <a:schemeClr val="accent5">
                    <a:lumMod val="75000"/>
                  </a:schemeClr>
                </a:solidFill>
                <a:latin typeface="Arial" panose="020B0604020202020204" pitchFamily="34" charset="0"/>
                <a:cs typeface="Arial" panose="020B0604020202020204" pitchFamily="34" charset="0"/>
              </a:rPr>
              <a:t>Percepción del uso de Zoom como herramienta de aprendizaje colaborativo en tiempos de pandemia, estudiantes de kinesiología, 2020</a:t>
            </a:r>
            <a:endParaRPr lang="es-ES" sz="6200" b="1" cap="none" spc="0" dirty="0">
              <a:ln w="0"/>
              <a:solidFill>
                <a:schemeClr val="accent5">
                  <a:lumMod val="75000"/>
                </a:schemeClr>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 name="Rectángulo 4"/>
          <p:cNvSpPr/>
          <p:nvPr/>
        </p:nvSpPr>
        <p:spPr>
          <a:xfrm>
            <a:off x="1911925" y="11511166"/>
            <a:ext cx="14075326" cy="1323439"/>
          </a:xfrm>
          <a:prstGeom prst="rect">
            <a:avLst/>
          </a:prstGeom>
          <a:noFill/>
        </p:spPr>
        <p:txBody>
          <a:bodyPr wrap="square" lIns="91440" tIns="45720" rIns="91440" bIns="45720">
            <a:spAutoFit/>
          </a:bodyPr>
          <a:lstStyle/>
          <a:p>
            <a:r>
              <a:rPr lang="es-CO" sz="4000" dirty="0">
                <a:solidFill>
                  <a:srgbClr val="00B0F0"/>
                </a:solidFill>
                <a:latin typeface="Arial" panose="020B0604020202020204" pitchFamily="34" charset="0"/>
                <a:cs typeface="Arial" panose="020B0604020202020204" pitchFamily="34" charset="0"/>
              </a:rPr>
              <a:t>“Zoom para la formación de profesionales de la Salud en pandemia”</a:t>
            </a:r>
          </a:p>
        </p:txBody>
      </p:sp>
      <p:sp>
        <p:nvSpPr>
          <p:cNvPr id="6" name="Rectángulo 5"/>
          <p:cNvSpPr/>
          <p:nvPr/>
        </p:nvSpPr>
        <p:spPr>
          <a:xfrm>
            <a:off x="0" y="36947350"/>
            <a:ext cx="30706144" cy="3970318"/>
          </a:xfrm>
          <a:prstGeom prst="rect">
            <a:avLst/>
          </a:prstGeom>
          <a:noFill/>
        </p:spPr>
        <p:txBody>
          <a:bodyPr wrap="square" lIns="91440" tIns="45720" rIns="91440" bIns="45720" numCol="2">
            <a:spAutoFit/>
          </a:bodyPr>
          <a:lstStyle/>
          <a:p>
            <a:pPr lvl="1"/>
            <a:r>
              <a:rPr lang="es-CO" sz="2800" b="1" i="1" u="sng" dirty="0">
                <a:latin typeface="Arial" panose="020B0604020202020204" pitchFamily="34" charset="0"/>
                <a:cs typeface="Arial" panose="020B0604020202020204" pitchFamily="34" charset="0"/>
              </a:rPr>
              <a:t>Referencias</a:t>
            </a:r>
          </a:p>
          <a:p>
            <a:pPr lvl="1"/>
            <a:endParaRPr lang="es-CO" sz="2800" i="1" u="sng" dirty="0">
              <a:latin typeface="Arial" panose="020B0604020202020204" pitchFamily="34" charset="0"/>
              <a:cs typeface="Arial" panose="020B0604020202020204" pitchFamily="34" charset="0"/>
            </a:endParaRPr>
          </a:p>
          <a:p>
            <a:pPr lvl="1"/>
            <a:r>
              <a:rPr lang="es-MX" sz="2800" i="1" u="sng" dirty="0">
                <a:latin typeface="Arial" panose="020B0604020202020204" pitchFamily="34" charset="0"/>
                <a:cs typeface="Arial" panose="020B0604020202020204" pitchFamily="34" charset="0"/>
              </a:rPr>
              <a:t>1. Organización de las naciones unidad para Educación, la Ciencia y la Cultura. La educación en tiempos de la pandemia de COVID-19. </a:t>
            </a:r>
            <a:r>
              <a:rPr lang="es-MX" sz="2800" i="1" u="sng" dirty="0" err="1">
                <a:latin typeface="Arial" panose="020B0604020202020204" pitchFamily="34" charset="0"/>
                <a:cs typeface="Arial" panose="020B0604020202020204" pitchFamily="34" charset="0"/>
              </a:rPr>
              <a:t>Available</a:t>
            </a:r>
            <a:r>
              <a:rPr lang="es-MX" sz="2800" i="1" u="sng" dirty="0">
                <a:latin typeface="Arial" panose="020B0604020202020204" pitchFamily="34" charset="0"/>
                <a:cs typeface="Arial" panose="020B0604020202020204" pitchFamily="34" charset="0"/>
              </a:rPr>
              <a:t> </a:t>
            </a:r>
            <a:r>
              <a:rPr lang="es-MX" sz="2800" i="1" u="sng" dirty="0" err="1">
                <a:latin typeface="Arial" panose="020B0604020202020204" pitchFamily="34" charset="0"/>
                <a:cs typeface="Arial" panose="020B0604020202020204" pitchFamily="34" charset="0"/>
              </a:rPr>
              <a:t>from</a:t>
            </a:r>
            <a:r>
              <a:rPr lang="es-MX" sz="2800" i="1" u="sng" dirty="0">
                <a:latin typeface="Arial" panose="020B0604020202020204" pitchFamily="34" charset="0"/>
                <a:cs typeface="Arial" panose="020B0604020202020204" pitchFamily="34" charset="0"/>
              </a:rPr>
              <a:t>: https://www.siteal.iiep.unesco.org/respuestas_educativas_covid_19.</a:t>
            </a:r>
          </a:p>
          <a:p>
            <a:pPr lvl="1"/>
            <a:r>
              <a:rPr lang="es-MX" sz="2800" i="1" u="sng" dirty="0">
                <a:latin typeface="Arial" panose="020B0604020202020204" pitchFamily="34" charset="0"/>
                <a:cs typeface="Arial" panose="020B0604020202020204" pitchFamily="34" charset="0"/>
              </a:rPr>
              <a:t>2. </a:t>
            </a:r>
            <a:r>
              <a:rPr lang="es-MX" sz="2800" i="1" u="sng" dirty="0" err="1">
                <a:latin typeface="Arial" panose="020B0604020202020204" pitchFamily="34" charset="0"/>
                <a:cs typeface="Arial" panose="020B0604020202020204" pitchFamily="34" charset="0"/>
              </a:rPr>
              <a:t>Fardoun</a:t>
            </a:r>
            <a:r>
              <a:rPr lang="es-MX" sz="2800" i="1" u="sng" dirty="0">
                <a:latin typeface="Arial" panose="020B0604020202020204" pitchFamily="34" charset="0"/>
                <a:cs typeface="Arial" panose="020B0604020202020204" pitchFamily="34" charset="0"/>
              </a:rPr>
              <a:t> H, González C, Collazos CA, </a:t>
            </a:r>
            <a:r>
              <a:rPr lang="es-MX" sz="2800" i="1" u="sng" dirty="0" err="1">
                <a:latin typeface="Arial" panose="020B0604020202020204" pitchFamily="34" charset="0"/>
                <a:cs typeface="Arial" panose="020B0604020202020204" pitchFamily="34" charset="0"/>
              </a:rPr>
              <a:t>Yousef</a:t>
            </a:r>
            <a:r>
              <a:rPr lang="es-MX" sz="2800" i="1" u="sng" dirty="0">
                <a:latin typeface="Arial" panose="020B0604020202020204" pitchFamily="34" charset="0"/>
                <a:cs typeface="Arial" panose="020B0604020202020204" pitchFamily="34" charset="0"/>
              </a:rPr>
              <a:t> M. Estudio exploratorio en </a:t>
            </a:r>
            <a:r>
              <a:rPr lang="es-MX" sz="2800" i="1" u="sng" dirty="0" err="1">
                <a:latin typeface="Arial" panose="020B0604020202020204" pitchFamily="34" charset="0"/>
                <a:cs typeface="Arial" panose="020B0604020202020204" pitchFamily="34" charset="0"/>
              </a:rPr>
              <a:t>iberoamérica</a:t>
            </a:r>
            <a:r>
              <a:rPr lang="es-MX" sz="2800" i="1" u="sng" dirty="0">
                <a:latin typeface="Arial" panose="020B0604020202020204" pitchFamily="34" charset="0"/>
                <a:cs typeface="Arial" panose="020B0604020202020204" pitchFamily="34" charset="0"/>
              </a:rPr>
              <a:t> sobre procesos de enseñanza-aprendizaje y propuesta de evaluación en tiempos de pandemia. </a:t>
            </a:r>
            <a:r>
              <a:rPr lang="es-MX" sz="2800" i="1" u="sng" dirty="0" err="1">
                <a:latin typeface="Arial" panose="020B0604020202020204" pitchFamily="34" charset="0"/>
                <a:cs typeface="Arial" panose="020B0604020202020204" pitchFamily="34" charset="0"/>
              </a:rPr>
              <a:t>Educ</a:t>
            </a:r>
            <a:r>
              <a:rPr lang="es-MX" sz="2800" i="1" u="sng" dirty="0">
                <a:latin typeface="Arial" panose="020B0604020202020204" pitchFamily="34" charset="0"/>
                <a:cs typeface="Arial" panose="020B0604020202020204" pitchFamily="34" charset="0"/>
              </a:rPr>
              <a:t> </a:t>
            </a:r>
            <a:r>
              <a:rPr lang="es-MX" sz="2800" i="1" u="sng" dirty="0" err="1">
                <a:latin typeface="Arial" panose="020B0604020202020204" pitchFamily="34" charset="0"/>
                <a:cs typeface="Arial" panose="020B0604020202020204" pitchFamily="34" charset="0"/>
              </a:rPr>
              <a:t>Knowl</a:t>
            </a:r>
            <a:r>
              <a:rPr lang="es-MX" sz="2800" i="1" u="sng" dirty="0">
                <a:latin typeface="Arial" panose="020B0604020202020204" pitchFamily="34" charset="0"/>
                <a:cs typeface="Arial" panose="020B0604020202020204" pitchFamily="34" charset="0"/>
              </a:rPr>
              <a:t> Soc. 2020; 21(17):1-9.</a:t>
            </a:r>
          </a:p>
          <a:p>
            <a:pPr lvl="1"/>
            <a:r>
              <a:rPr lang="es-MX" sz="2800" i="1" u="sng" dirty="0">
                <a:latin typeface="Arial" panose="020B0604020202020204" pitchFamily="34" charset="0"/>
                <a:cs typeface="Arial" panose="020B0604020202020204" pitchFamily="34" charset="0"/>
              </a:rPr>
              <a:t>3. Ruiz-Aquino M. El desafío de la presencialidad a la virtualidad en la </a:t>
            </a:r>
          </a:p>
          <a:p>
            <a:pPr lvl="1"/>
            <a:r>
              <a:rPr lang="es-MX" sz="2800" i="1" u="sng" dirty="0">
                <a:latin typeface="Arial" panose="020B0604020202020204" pitchFamily="34" charset="0"/>
                <a:cs typeface="Arial" panose="020B0604020202020204" pitchFamily="34" charset="0"/>
              </a:rPr>
              <a:t>educación superior en tiempos de pandemia. </a:t>
            </a:r>
            <a:r>
              <a:rPr lang="es-MX" sz="2800" i="1" u="sng" dirty="0" err="1">
                <a:latin typeface="Arial" panose="020B0604020202020204" pitchFamily="34" charset="0"/>
                <a:cs typeface="Arial" panose="020B0604020202020204" pitchFamily="34" charset="0"/>
              </a:rPr>
              <a:t>Desafios</a:t>
            </a:r>
            <a:r>
              <a:rPr lang="es-MX" sz="2800" i="1" u="sng" dirty="0">
                <a:latin typeface="Arial" panose="020B0604020202020204" pitchFamily="34" charset="0"/>
                <a:cs typeface="Arial" panose="020B0604020202020204" pitchFamily="34" charset="0"/>
              </a:rPr>
              <a:t>. 2020; 11(1):8–9. </a:t>
            </a:r>
          </a:p>
          <a:p>
            <a:pPr lvl="1"/>
            <a:r>
              <a:rPr lang="es-MX" sz="2800" i="1" u="sng" dirty="0">
                <a:latin typeface="Arial" panose="020B0604020202020204" pitchFamily="34" charset="0"/>
                <a:cs typeface="Arial" panose="020B0604020202020204" pitchFamily="34" charset="0"/>
              </a:rPr>
              <a:t>4. Parra H, López J, González E, Moriel L, Vázquez AD, González NC. Las tecnologías del aprendizaje y del conocimiento (TAC) y la formación integral y humanista del médico. </a:t>
            </a:r>
            <a:r>
              <a:rPr lang="es-MX" sz="2800" i="1" u="sng" dirty="0" err="1">
                <a:latin typeface="Arial" panose="020B0604020202020204" pitchFamily="34" charset="0"/>
                <a:cs typeface="Arial" panose="020B0604020202020204" pitchFamily="34" charset="0"/>
              </a:rPr>
              <a:t>Investig</a:t>
            </a:r>
            <a:r>
              <a:rPr lang="es-MX" sz="2800" i="1" u="sng" dirty="0">
                <a:latin typeface="Arial" panose="020B0604020202020204" pitchFamily="34" charset="0"/>
                <a:cs typeface="Arial" panose="020B0604020202020204" pitchFamily="34" charset="0"/>
              </a:rPr>
              <a:t> en </a:t>
            </a:r>
            <a:r>
              <a:rPr lang="es-MX" sz="2800" i="1" u="sng" dirty="0" err="1">
                <a:latin typeface="Arial" panose="020B0604020202020204" pitchFamily="34" charset="0"/>
                <a:cs typeface="Arial" panose="020B0604020202020204" pitchFamily="34" charset="0"/>
              </a:rPr>
              <a:t>Educ</a:t>
            </a:r>
            <a:r>
              <a:rPr lang="es-MX" sz="2800" i="1" u="sng" dirty="0">
                <a:latin typeface="Arial" panose="020B0604020202020204" pitchFamily="34" charset="0"/>
                <a:cs typeface="Arial" panose="020B0604020202020204" pitchFamily="34" charset="0"/>
              </a:rPr>
              <a:t> Médica. 2019; 8(31):72–81. </a:t>
            </a:r>
          </a:p>
          <a:p>
            <a:pPr lvl="1"/>
            <a:endParaRPr lang="es-MX" sz="2800" i="1" u="sng" dirty="0">
              <a:latin typeface="Arial" panose="020B0604020202020204" pitchFamily="34" charset="0"/>
              <a:cs typeface="Arial" panose="020B0604020202020204" pitchFamily="34" charset="0"/>
            </a:endParaRPr>
          </a:p>
          <a:p>
            <a:endParaRPr lang="es-CO" sz="2800" i="1" u="sng" dirty="0">
              <a:latin typeface="Arial" panose="020B0604020202020204" pitchFamily="34" charset="0"/>
              <a:cs typeface="Arial" panose="020B0604020202020204" pitchFamily="34" charset="0"/>
            </a:endParaRPr>
          </a:p>
        </p:txBody>
      </p:sp>
      <p:sp>
        <p:nvSpPr>
          <p:cNvPr id="7" name="Rectángulo 6"/>
          <p:cNvSpPr/>
          <p:nvPr/>
        </p:nvSpPr>
        <p:spPr>
          <a:xfrm>
            <a:off x="1911926" y="13002490"/>
            <a:ext cx="13716002" cy="12526506"/>
          </a:xfrm>
          <a:prstGeom prst="rect">
            <a:avLst/>
          </a:prstGeom>
          <a:noFill/>
        </p:spPr>
        <p:txBody>
          <a:bodyPr wrap="square" lIns="91440" tIns="45720" rIns="91440" bIns="45720">
            <a:spAutoFit/>
          </a:bodyPr>
          <a:lstStyle/>
          <a:p>
            <a:pPr algn="just"/>
            <a:r>
              <a:rPr lang="es-CO" sz="3600" b="1" dirty="0">
                <a:latin typeface="Arial" panose="020B0604020202020204" pitchFamily="34" charset="0"/>
                <a:cs typeface="Arial" panose="020B0604020202020204" pitchFamily="34" charset="0"/>
              </a:rPr>
              <a:t>Introducción</a:t>
            </a:r>
            <a:r>
              <a:rPr lang="es-CO" sz="2800" b="1" dirty="0">
                <a:latin typeface="Arial" panose="020B0604020202020204" pitchFamily="34" charset="0"/>
                <a:cs typeface="Arial" panose="020B0604020202020204" pitchFamily="34" charset="0"/>
              </a:rPr>
              <a:t>:</a:t>
            </a:r>
          </a:p>
          <a:p>
            <a:pPr algn="just"/>
            <a:r>
              <a:rPr lang="es-MX" sz="2800" dirty="0">
                <a:latin typeface="Arial" panose="020B0604020202020204" pitchFamily="34" charset="0"/>
                <a:cs typeface="Arial" panose="020B0604020202020204" pitchFamily="34" charset="0"/>
              </a:rPr>
              <a:t>El uso de las TAC para el desarrollo de la tarea educativa durante la pandemia por Covid-19 juega un rol principal. Sobre todo, considerando que las clases se están realizando vía e-learning, y que los estudiantes son nativos tecnológicos procedentes de un sistema educativo basado en competencias, donde el aprendizaje colaborativo es parte fundamental de su formación.  </a:t>
            </a:r>
          </a:p>
          <a:p>
            <a:pPr algn="just"/>
            <a:r>
              <a:rPr lang="es-MX" sz="2800" dirty="0">
                <a:latin typeface="Arial" panose="020B0604020202020204" pitchFamily="34" charset="0"/>
                <a:cs typeface="Arial" panose="020B0604020202020204" pitchFamily="34" charset="0"/>
              </a:rPr>
              <a:t>La pandemia por COVID-19 ha provocado una crisis sin precedentes en todos los ámbitos. En la esfera de la educación, ha dado lugar al cierre masivo de las actividades presenciales de instituciones educativas en más de 190 países con el fin de evitar la propagación del virus y mitigar su impacto (1).  La mayoría de los países han optado por la continuidad del proceso educativo mediante recursos en línea, ya que la cantidad de recursos pedagógicos y de conocimiento disponibles, así como las diferentes herramientas de comunicación, proveen plataformas privilegiadas para acercar los procesos educativos a los hogares y a los estudiantes en condiciones de confinamiento (1–3). Es así, como el uso de las TAC toman relevancia, debido a que han probado su eficacia en la educación médica, siendo adoptada en múltiples situaciones educacionales por sus ventajas como material instructivo, comunicaciones (conferencias web), e-portafolios, evaluaciones y medicina basada en evidencia (4).</a:t>
            </a:r>
          </a:p>
          <a:p>
            <a:pPr algn="just"/>
            <a:endParaRPr lang="es-CO" sz="1400" b="1" dirty="0">
              <a:latin typeface="Arial" panose="020B0604020202020204" pitchFamily="34" charset="0"/>
              <a:cs typeface="Arial" panose="020B0604020202020204" pitchFamily="34" charset="0"/>
            </a:endParaRPr>
          </a:p>
          <a:p>
            <a:pPr algn="just"/>
            <a:r>
              <a:rPr lang="es-CO" sz="3600" b="1" dirty="0">
                <a:latin typeface="Arial" panose="020B0604020202020204" pitchFamily="34" charset="0"/>
                <a:cs typeface="Arial" panose="020B0604020202020204" pitchFamily="34" charset="0"/>
              </a:rPr>
              <a:t>Objetivo</a:t>
            </a:r>
            <a:r>
              <a:rPr lang="es-CO" sz="2800" dirty="0">
                <a:latin typeface="Arial" panose="020B0604020202020204" pitchFamily="34" charset="0"/>
                <a:cs typeface="Arial" panose="020B0604020202020204" pitchFamily="34" charset="0"/>
              </a:rPr>
              <a:t>:</a:t>
            </a:r>
          </a:p>
          <a:p>
            <a:pPr algn="just"/>
            <a:r>
              <a:rPr lang="es-MX" sz="2800" dirty="0">
                <a:latin typeface="Arial" panose="020B0604020202020204" pitchFamily="34" charset="0"/>
                <a:cs typeface="Arial" panose="020B0604020202020204" pitchFamily="34" charset="0"/>
              </a:rPr>
              <a:t>Evaluar la percepción del uso de Zoom como herramienta para el aprendizaje colaborativo en estudiantes de kinesiología pertenecientes a la Facultad de Medicina de la Universidad Católica de la Santísima Concepción, en tiempos de pandemia.</a:t>
            </a:r>
            <a:endParaRPr lang="es-CO" sz="2800" dirty="0">
              <a:latin typeface="Arial" panose="020B0604020202020204" pitchFamily="34" charset="0"/>
              <a:cs typeface="Arial" panose="020B0604020202020204" pitchFamily="34" charset="0"/>
            </a:endParaRPr>
          </a:p>
          <a:p>
            <a:pPr algn="just"/>
            <a:endParaRPr lang="es-CO" sz="1600" dirty="0">
              <a:latin typeface="Arial" panose="020B0604020202020204" pitchFamily="34" charset="0"/>
              <a:cs typeface="Arial" panose="020B0604020202020204" pitchFamily="34" charset="0"/>
            </a:endParaRPr>
          </a:p>
          <a:p>
            <a:pPr algn="just"/>
            <a:r>
              <a:rPr lang="es-CO" sz="3600" b="1" dirty="0" err="1">
                <a:latin typeface="Arial" panose="020B0604020202020204" pitchFamily="34" charset="0"/>
                <a:cs typeface="Arial" panose="020B0604020202020204" pitchFamily="34" charset="0"/>
              </a:rPr>
              <a:t>Hipótesis</a:t>
            </a:r>
            <a:r>
              <a:rPr lang="es-CO" sz="2800" dirty="0">
                <a:latin typeface="Arial" panose="020B0604020202020204" pitchFamily="34" charset="0"/>
                <a:cs typeface="Arial" panose="020B0604020202020204" pitchFamily="34" charset="0"/>
              </a:rPr>
              <a:t>:</a:t>
            </a:r>
          </a:p>
          <a:p>
            <a:pPr algn="just"/>
            <a:r>
              <a:rPr lang="es-CO" sz="2800" dirty="0">
                <a:latin typeface="Arial" panose="020B0604020202020204" pitchFamily="34" charset="0"/>
                <a:cs typeface="Arial" panose="020B0604020202020204" pitchFamily="34" charset="0"/>
              </a:rPr>
              <a:t>Los estudiantes de kinesiología tienen una percepción buena o muy buena respecto al uso de Zoom como herramienta para el aprendizaje colaborativo.</a:t>
            </a:r>
          </a:p>
        </p:txBody>
      </p:sp>
      <p:sp>
        <p:nvSpPr>
          <p:cNvPr id="8" name="Rectángulo 7"/>
          <p:cNvSpPr/>
          <p:nvPr/>
        </p:nvSpPr>
        <p:spPr>
          <a:xfrm rot="21074804">
            <a:off x="1945816" y="4938034"/>
            <a:ext cx="11582839" cy="1323439"/>
          </a:xfrm>
          <a:prstGeom prst="rect">
            <a:avLst/>
          </a:prstGeom>
          <a:noFill/>
        </p:spPr>
        <p:txBody>
          <a:bodyPr wrap="square" lIns="91440" tIns="45720" rIns="91440" bIns="45720">
            <a:spAutoFit/>
          </a:bodyPr>
          <a:lstStyle/>
          <a:p>
            <a:r>
              <a:rPr lang="es-CO" sz="4000" b="1" dirty="0">
                <a:solidFill>
                  <a:schemeClr val="bg1"/>
                </a:solidFill>
                <a:latin typeface="Arial" panose="020B0604020202020204" pitchFamily="34" charset="0"/>
                <a:cs typeface="Arial" panose="020B0604020202020204" pitchFamily="34" charset="0"/>
              </a:rPr>
              <a:t>Institución</a:t>
            </a:r>
          </a:p>
          <a:p>
            <a:r>
              <a:rPr lang="es-CO" sz="4000" dirty="0">
                <a:solidFill>
                  <a:schemeClr val="bg1"/>
                </a:solidFill>
              </a:rPr>
              <a:t>Fundación Universitaria del buen saber, Colombia</a:t>
            </a:r>
            <a:endParaRPr lang="es-CO" sz="4000" i="1" dirty="0">
              <a:solidFill>
                <a:schemeClr val="bg1"/>
              </a:solidFill>
              <a:latin typeface="Arial" panose="020B0604020202020204" pitchFamily="34" charset="0"/>
              <a:cs typeface="Arial" panose="020B0604020202020204" pitchFamily="34" charset="0"/>
            </a:endParaRPr>
          </a:p>
        </p:txBody>
      </p:sp>
      <p:sp>
        <p:nvSpPr>
          <p:cNvPr id="11" name="Rectángulo 10"/>
          <p:cNvSpPr/>
          <p:nvPr/>
        </p:nvSpPr>
        <p:spPr>
          <a:xfrm>
            <a:off x="1911925" y="25557072"/>
            <a:ext cx="13716002" cy="10987623"/>
          </a:xfrm>
          <a:prstGeom prst="rect">
            <a:avLst/>
          </a:prstGeom>
          <a:noFill/>
        </p:spPr>
        <p:txBody>
          <a:bodyPr wrap="square" lIns="91440" tIns="45720" rIns="91440" bIns="45720">
            <a:spAutoFit/>
          </a:bodyPr>
          <a:lstStyle/>
          <a:p>
            <a:pPr algn="just"/>
            <a:r>
              <a:rPr lang="es-CO" sz="3600" b="1" dirty="0">
                <a:latin typeface="Arial" panose="020B0604020202020204" pitchFamily="34" charset="0"/>
                <a:cs typeface="Arial" panose="020B0604020202020204" pitchFamily="34" charset="0"/>
              </a:rPr>
              <a:t>Metodología</a:t>
            </a:r>
            <a:r>
              <a:rPr lang="es-CO" sz="3000" dirty="0">
                <a:latin typeface="Arial" panose="020B0604020202020204" pitchFamily="34" charset="0"/>
                <a:cs typeface="Arial" panose="020B0604020202020204" pitchFamily="34" charset="0"/>
              </a:rPr>
              <a:t>:</a:t>
            </a:r>
          </a:p>
          <a:p>
            <a:pPr algn="just"/>
            <a:r>
              <a:rPr lang="es-MX" sz="2800" dirty="0">
                <a:latin typeface="Arial" panose="020B0604020202020204" pitchFamily="34" charset="0"/>
                <a:cs typeface="Arial" panose="020B0604020202020204" pitchFamily="34" charset="0"/>
              </a:rPr>
              <a:t>Se realizó un estudio descriptivo transversal en el primer semestre académico 2020, la población de estudio fueron estudiantes de kinesiología que cursaban Epidemiología, se usó un muestreo no probabilístico por conveniencia y la muestra estuvo constituida por los 72 inscritos en el curso. Los criterios de inclusión fueron tener 18 años o más, estar cursando por primera vez el curso Epidemiología y haber firmado el consentimiento informado, mientras que los criterios de exclusión fueron tener alguna discapacidad física o mental que les impidiera el uso de Zoom. En el análisis estadístico se usaron frecuencias absolutas y porcentajes para medir la percepción, mientras que para evaluar diferencias se aplicó Wilcoxon test. </a:t>
            </a:r>
          </a:p>
          <a:p>
            <a:pPr algn="just"/>
            <a:r>
              <a:rPr lang="es-MX" sz="2800" dirty="0">
                <a:latin typeface="Arial" panose="020B0604020202020204" pitchFamily="34" charset="0"/>
                <a:cs typeface="Arial" panose="020B0604020202020204" pitchFamily="34" charset="0"/>
              </a:rPr>
              <a:t>Para la recolección de los datos se utilizó la funcionalidad encuestas de </a:t>
            </a:r>
            <a:r>
              <a:rPr lang="es-MX" sz="2800" dirty="0" err="1">
                <a:latin typeface="Arial" panose="020B0604020202020204" pitchFamily="34" charset="0"/>
                <a:cs typeface="Arial" panose="020B0604020202020204" pitchFamily="34" charset="0"/>
              </a:rPr>
              <a:t>Zoomcon</a:t>
            </a:r>
            <a:r>
              <a:rPr lang="es-MX" sz="2800" dirty="0">
                <a:latin typeface="Arial" panose="020B0604020202020204" pitchFamily="34" charset="0"/>
                <a:cs typeface="Arial" panose="020B0604020202020204" pitchFamily="34" charset="0"/>
              </a:rPr>
              <a:t> el fin de evaluar la percepción de los estudiantes se les preguntó "¿Cuál es su percepción respecto a la funcionalidad de Zoom para trabajar en grupos?" dándoles como alternativas de respuesta "muy buena", "buena", "ni buena ni mala", "mala" y "muy mala". Asimismo, se les preguntó "¿Considera que la funcionalidad de Zoom para trabajar en grupos le ha permitido el aprendizaje con sus pares?" dándoles como alternativas de respuesta "si" y "no". Finalmente, se les preguntó "¿Cuál es su percepción respecto a la funcionalidad grupos de Zoom para el aprendizaje colaborativo o aprendizaje entre pares?" dándoles como alternativas de respuesta "muy buena", "buena", "ni buena ni mala", "mala" y "muy mala".</a:t>
            </a:r>
          </a:p>
          <a:p>
            <a:pPr algn="just"/>
            <a:r>
              <a:rPr lang="es-MX" sz="2800" dirty="0">
                <a:latin typeface="Arial" panose="020B0604020202020204" pitchFamily="34" charset="0"/>
                <a:cs typeface="Arial" panose="020B0604020202020204" pitchFamily="34" charset="0"/>
              </a:rPr>
              <a:t>Durante el semestre se aplicaron 2 certámenes a los estudiantes. Para las clases que se evaluaron en el primer certamen se utilizó la herramienta grupos de Zoom con la finalidad de promover el aprendizaje colaborativo. Mientras que para las clases evaluadas en el segundo certamen no se utilizó dicha funcionalidad, a modo de tener un control de la intervención.</a:t>
            </a:r>
          </a:p>
        </p:txBody>
      </p:sp>
      <p:sp>
        <p:nvSpPr>
          <p:cNvPr id="12" name="Rectángulo 11"/>
          <p:cNvSpPr/>
          <p:nvPr/>
        </p:nvSpPr>
        <p:spPr>
          <a:xfrm>
            <a:off x="16647242" y="33086257"/>
            <a:ext cx="13716002" cy="3693319"/>
          </a:xfrm>
          <a:prstGeom prst="rect">
            <a:avLst/>
          </a:prstGeom>
          <a:noFill/>
        </p:spPr>
        <p:txBody>
          <a:bodyPr wrap="square" lIns="91440" tIns="45720" rIns="91440" bIns="45720">
            <a:spAutoFit/>
          </a:bodyPr>
          <a:lstStyle/>
          <a:p>
            <a:pPr algn="just"/>
            <a:r>
              <a:rPr lang="es-CO" sz="3600" b="1" dirty="0">
                <a:latin typeface="Arial" panose="020B0604020202020204" pitchFamily="34" charset="0"/>
                <a:cs typeface="Arial" panose="020B0604020202020204" pitchFamily="34" charset="0"/>
              </a:rPr>
              <a:t>Conclusiones</a:t>
            </a:r>
            <a:r>
              <a:rPr lang="es-CO" sz="3000" b="1" dirty="0">
                <a:latin typeface="Arial" panose="020B0604020202020204" pitchFamily="34" charset="0"/>
                <a:cs typeface="Arial" panose="020B0604020202020204" pitchFamily="34" charset="0"/>
              </a:rPr>
              <a:t>:</a:t>
            </a:r>
          </a:p>
          <a:p>
            <a:pPr algn="just"/>
            <a:r>
              <a:rPr lang="es-MX" sz="2800" dirty="0">
                <a:latin typeface="Arial" panose="020B0604020202020204" pitchFamily="34" charset="0"/>
                <a:cs typeface="Arial" panose="020B0604020202020204" pitchFamily="34" charset="0"/>
              </a:rPr>
              <a:t>La mayoría de los estudiantes tuvo una percepción buena respecto a la funcionalidad de Zoom para trabajar en grupos. Asimismo, la mayoría consideró que ésta le permitía el aprendizaje entre pares, y era una buena herramienta para el aprendizaje colaborativo. </a:t>
            </a:r>
          </a:p>
          <a:p>
            <a:pPr algn="just"/>
            <a:r>
              <a:rPr lang="es-MX" sz="2800" dirty="0">
                <a:latin typeface="Arial" panose="020B0604020202020204" pitchFamily="34" charset="0"/>
                <a:cs typeface="Arial" panose="020B0604020202020204" pitchFamily="34" charset="0"/>
              </a:rPr>
              <a:t>En conclusión, la funcionalidad grupos de Zoom es una buena herramienta que permite el aprendizaje colaborativo de manera e-learning.</a:t>
            </a:r>
            <a:endParaRPr lang="es-CO" sz="3000" dirty="0">
              <a:latin typeface="Arial" panose="020B0604020202020204" pitchFamily="34" charset="0"/>
              <a:cs typeface="Arial" panose="020B0604020202020204" pitchFamily="34" charset="0"/>
            </a:endParaRPr>
          </a:p>
          <a:p>
            <a:pPr algn="just"/>
            <a:endParaRPr lang="es-CO" sz="3000" dirty="0">
              <a:latin typeface="Arial" panose="020B0604020202020204" pitchFamily="34" charset="0"/>
              <a:cs typeface="Arial" panose="020B0604020202020204" pitchFamily="34" charset="0"/>
            </a:endParaRPr>
          </a:p>
        </p:txBody>
      </p:sp>
      <p:sp>
        <p:nvSpPr>
          <p:cNvPr id="14" name="Rectángulo 13"/>
          <p:cNvSpPr/>
          <p:nvPr/>
        </p:nvSpPr>
        <p:spPr>
          <a:xfrm>
            <a:off x="11519234" y="9011479"/>
            <a:ext cx="18846466" cy="1384995"/>
          </a:xfrm>
          <a:prstGeom prst="rect">
            <a:avLst/>
          </a:prstGeom>
          <a:noFill/>
        </p:spPr>
        <p:txBody>
          <a:bodyPr wrap="square" lIns="91440" tIns="45720" rIns="91440" bIns="45720">
            <a:spAutoFit/>
          </a:bodyPr>
          <a:lstStyle/>
          <a:p>
            <a:r>
              <a:rPr lang="es-CO" sz="2800" i="1" dirty="0">
                <a:latin typeface="Arial" panose="020B0604020202020204" pitchFamily="34" charset="0"/>
                <a:cs typeface="Arial" panose="020B0604020202020204" pitchFamily="34" charset="0"/>
              </a:rPr>
              <a:t> Tecnologías para el aprendizaje y el conocimiento</a:t>
            </a:r>
          </a:p>
          <a:p>
            <a:r>
              <a:rPr lang="es-CO" sz="2800" i="1" dirty="0">
                <a:latin typeface="Arial" panose="020B0604020202020204" pitchFamily="34" charset="0"/>
                <a:cs typeface="Arial" panose="020B0604020202020204" pitchFamily="34" charset="0"/>
              </a:rPr>
              <a:t>Maritza Muñoz-Pareja</a:t>
            </a:r>
          </a:p>
          <a:p>
            <a:r>
              <a:rPr lang="es-CO" sz="2800" i="1" dirty="0">
                <a:latin typeface="Arial" panose="020B0604020202020204" pitchFamily="34" charset="0"/>
                <a:cs typeface="Arial" panose="020B0604020202020204" pitchFamily="34" charset="0"/>
              </a:rPr>
              <a:t>Departamento Salud Pública, Facultad de Medicina, Universidad Católica de la Santísima Concepción</a:t>
            </a:r>
          </a:p>
        </p:txBody>
      </p:sp>
      <p:sp>
        <p:nvSpPr>
          <p:cNvPr id="15" name="Rectángulo 14"/>
          <p:cNvSpPr/>
          <p:nvPr/>
        </p:nvSpPr>
        <p:spPr>
          <a:xfrm>
            <a:off x="16990142" y="11520948"/>
            <a:ext cx="13716002" cy="5816977"/>
          </a:xfrm>
          <a:prstGeom prst="rect">
            <a:avLst/>
          </a:prstGeom>
          <a:noFill/>
        </p:spPr>
        <p:txBody>
          <a:bodyPr wrap="square" lIns="91440" tIns="45720" rIns="91440" bIns="45720">
            <a:spAutoFit/>
          </a:bodyPr>
          <a:lstStyle/>
          <a:p>
            <a:pPr algn="just"/>
            <a:r>
              <a:rPr lang="es-CO" sz="3600" b="1" dirty="0">
                <a:latin typeface="Arial" panose="020B0604020202020204" pitchFamily="34" charset="0"/>
                <a:cs typeface="Arial" panose="020B0604020202020204" pitchFamily="34" charset="0"/>
              </a:rPr>
              <a:t>Resultados</a:t>
            </a:r>
            <a:r>
              <a:rPr lang="es-CO" sz="3200" dirty="0">
                <a:latin typeface="Arial" panose="020B0604020202020204" pitchFamily="34" charset="0"/>
                <a:cs typeface="Arial" panose="020B0604020202020204" pitchFamily="34" charset="0"/>
              </a:rPr>
              <a:t>:</a:t>
            </a:r>
          </a:p>
          <a:p>
            <a:pPr algn="just"/>
            <a:r>
              <a:rPr lang="es-MX" sz="2800" dirty="0">
                <a:latin typeface="Arial" panose="020B0604020202020204" pitchFamily="34" charset="0"/>
                <a:cs typeface="Arial" panose="020B0604020202020204" pitchFamily="34" charset="0"/>
              </a:rPr>
              <a:t>El 53% de los estudiantes indicó que la funcionalidad de Zoom que permite el trabajo en grupos le parecía muy buena, mientras que el 31% reportó considerarla buena, y sólo el 5% refirió encontrarla mala. Con respecto a la pregunta "¿Considera que la funcionalidad de Zoom para trabajar en grupos le ha permitido el aprendizaje entre pares?", la mayoría de los estudiantes (75%) respondió que sí. En relación al uso de esta funcionalidad como herramienta de aprendizaje colaborativo, el 71% refirió que era muy buena o buena, mientras que el 13% indicó considerar que era mala. Además, durante el semestre se realizaron 2 certámenes, para los contenidos considerados en el primer certamen se utilizó la funcionalidad grupos de Zoom, mientras que para aquellos evaluados en el segundo certamen no, la media de nota del primer certamen fue 5,5, mientras que en el segundo certamen la media fue 5,0, observándose diferencias estadísticas significativas entre ambos grupos (p=0,04).</a:t>
            </a:r>
            <a:endParaRPr lang="es-CO" sz="2800" dirty="0">
              <a:latin typeface="Arial" panose="020B0604020202020204" pitchFamily="34" charset="0"/>
              <a:cs typeface="Arial" panose="020B0604020202020204" pitchFamily="34" charset="0"/>
            </a:endParaRPr>
          </a:p>
        </p:txBody>
      </p:sp>
      <p:pic>
        <p:nvPicPr>
          <p:cNvPr id="16" name="Imagen 15">
            <a:extLst>
              <a:ext uri="{FF2B5EF4-FFF2-40B4-BE49-F238E27FC236}">
                <a16:creationId xmlns:a16="http://schemas.microsoft.com/office/drawing/2014/main" id="{0A7F0030-B2BD-4F1E-99FA-CE48755511A3}"/>
              </a:ext>
            </a:extLst>
          </p:cNvPr>
          <p:cNvPicPr>
            <a:picLocks noChangeAspect="1"/>
          </p:cNvPicPr>
          <p:nvPr/>
        </p:nvPicPr>
        <p:blipFill rotWithShape="1">
          <a:blip r:embed="rId3"/>
          <a:srcRect l="21534" t="28738" r="20527" b="-1"/>
          <a:stretch/>
        </p:blipFill>
        <p:spPr>
          <a:xfrm>
            <a:off x="25869900" y="22364700"/>
            <a:ext cx="5105400" cy="41529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30" name="Picture 6" descr="Competencia y destrezas digitales | Progrentis">
            <a:extLst>
              <a:ext uri="{FF2B5EF4-FFF2-40B4-BE49-F238E27FC236}">
                <a16:creationId xmlns:a16="http://schemas.microsoft.com/office/drawing/2014/main" id="{E422F68E-ACE8-4A21-B62E-D179B41865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23350" y="27852688"/>
            <a:ext cx="4489450" cy="44894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4" name="Picture 10" descr="Lo que desnudó el coronavirus – elsiglo2020">
            <a:extLst>
              <a:ext uri="{FF2B5EF4-FFF2-40B4-BE49-F238E27FC236}">
                <a16:creationId xmlns:a16="http://schemas.microsoft.com/office/drawing/2014/main" id="{9BF28BE8-0AA8-4ABA-8611-EDF225BD385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8811" t="18072" r="16466"/>
          <a:stretch/>
        </p:blipFill>
        <p:spPr bwMode="auto">
          <a:xfrm>
            <a:off x="18288001" y="17945100"/>
            <a:ext cx="2804032" cy="28765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6" name="Picture 12" descr="Profesionales de la salud con accesorios de protección. | Vector Premium">
            <a:extLst>
              <a:ext uri="{FF2B5EF4-FFF2-40B4-BE49-F238E27FC236}">
                <a16:creationId xmlns:a16="http://schemas.microsoft.com/office/drawing/2014/main" id="{D41F6E28-91A4-402E-BDC2-0061B536280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9040" t="10214" r="3843" b="10783"/>
          <a:stretch/>
        </p:blipFill>
        <p:spPr bwMode="auto">
          <a:xfrm>
            <a:off x="17125949" y="22307550"/>
            <a:ext cx="4629151" cy="41980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7" name="Imagen 16">
            <a:extLst>
              <a:ext uri="{FF2B5EF4-FFF2-40B4-BE49-F238E27FC236}">
                <a16:creationId xmlns:a16="http://schemas.microsoft.com/office/drawing/2014/main" id="{2167FE5F-0F17-462B-BB67-54174F508680}"/>
              </a:ext>
            </a:extLst>
          </p:cNvPr>
          <p:cNvPicPr>
            <a:picLocks noChangeAspect="1"/>
          </p:cNvPicPr>
          <p:nvPr/>
        </p:nvPicPr>
        <p:blipFill>
          <a:blip r:embed="rId7"/>
          <a:stretch>
            <a:fillRect/>
          </a:stretch>
        </p:blipFill>
        <p:spPr>
          <a:xfrm>
            <a:off x="24386381" y="17845086"/>
            <a:ext cx="2939698" cy="28241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 name="Flecha: a la derecha 17">
            <a:extLst>
              <a:ext uri="{FF2B5EF4-FFF2-40B4-BE49-F238E27FC236}">
                <a16:creationId xmlns:a16="http://schemas.microsoft.com/office/drawing/2014/main" id="{64605F81-0AB4-4496-8C97-0F5376A8A267}"/>
              </a:ext>
            </a:extLst>
          </p:cNvPr>
          <p:cNvSpPr/>
          <p:nvPr/>
        </p:nvSpPr>
        <p:spPr>
          <a:xfrm>
            <a:off x="21621750" y="18840450"/>
            <a:ext cx="2247900" cy="93345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L" dirty="0"/>
          </a:p>
        </p:txBody>
      </p:sp>
      <p:sp>
        <p:nvSpPr>
          <p:cNvPr id="20" name="Flecha: doblada 19">
            <a:extLst>
              <a:ext uri="{FF2B5EF4-FFF2-40B4-BE49-F238E27FC236}">
                <a16:creationId xmlns:a16="http://schemas.microsoft.com/office/drawing/2014/main" id="{745C7406-0BF6-47F5-A71F-75A56A24FEB0}"/>
              </a:ext>
            </a:extLst>
          </p:cNvPr>
          <p:cNvSpPr/>
          <p:nvPr/>
        </p:nvSpPr>
        <p:spPr>
          <a:xfrm rot="5400000">
            <a:off x="27203400" y="19678650"/>
            <a:ext cx="2933700" cy="1866900"/>
          </a:xfrm>
          <a:prstGeom prst="ben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L">
              <a:solidFill>
                <a:schemeClr val="tx1"/>
              </a:solidFill>
            </a:endParaRPr>
          </a:p>
        </p:txBody>
      </p:sp>
      <p:sp>
        <p:nvSpPr>
          <p:cNvPr id="21" name="Flecha: doblada 20">
            <a:extLst>
              <a:ext uri="{FF2B5EF4-FFF2-40B4-BE49-F238E27FC236}">
                <a16:creationId xmlns:a16="http://schemas.microsoft.com/office/drawing/2014/main" id="{9094C620-6685-4413-B568-56F905C219D0}"/>
              </a:ext>
            </a:extLst>
          </p:cNvPr>
          <p:cNvSpPr/>
          <p:nvPr/>
        </p:nvSpPr>
        <p:spPr>
          <a:xfrm rot="10800000">
            <a:off x="27031950" y="27089100"/>
            <a:ext cx="1981200" cy="3124200"/>
          </a:xfrm>
          <a:prstGeom prst="ben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L">
              <a:solidFill>
                <a:schemeClr val="tx1"/>
              </a:solidFill>
            </a:endParaRPr>
          </a:p>
        </p:txBody>
      </p:sp>
      <p:sp>
        <p:nvSpPr>
          <p:cNvPr id="23" name="Flecha: doblada 22">
            <a:extLst>
              <a:ext uri="{FF2B5EF4-FFF2-40B4-BE49-F238E27FC236}">
                <a16:creationId xmlns:a16="http://schemas.microsoft.com/office/drawing/2014/main" id="{3CBE52A1-EBF8-4E6E-8F1B-D00E136966B2}"/>
              </a:ext>
            </a:extLst>
          </p:cNvPr>
          <p:cNvSpPr/>
          <p:nvPr/>
        </p:nvSpPr>
        <p:spPr>
          <a:xfrm rot="16200000">
            <a:off x="18545175" y="27346275"/>
            <a:ext cx="2952750" cy="2057400"/>
          </a:xfrm>
          <a:prstGeom prst="ben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CL" dirty="0">
              <a:solidFill>
                <a:schemeClr val="tx1"/>
              </a:solidFill>
            </a:endParaRPr>
          </a:p>
        </p:txBody>
      </p:sp>
    </p:spTree>
    <p:extLst>
      <p:ext uri="{BB962C8B-B14F-4D97-AF65-F5344CB8AC3E}">
        <p14:creationId xmlns:p14="http://schemas.microsoft.com/office/powerpoint/2010/main" val="614745784"/>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412</TotalTime>
  <Words>1123</Words>
  <Application>Microsoft Macintosh PowerPoint</Application>
  <PresentationFormat>Custom</PresentationFormat>
  <Paragraphs>32</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Tema de Office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Dell</dc:creator>
  <cp:lastModifiedBy>Jose Antonio Galeano Cardenas</cp:lastModifiedBy>
  <cp:revision>51</cp:revision>
  <dcterms:created xsi:type="dcterms:W3CDTF">2019-02-19T15:30:16Z</dcterms:created>
  <dcterms:modified xsi:type="dcterms:W3CDTF">2020-10-29T19:43:29Z</dcterms:modified>
</cp:coreProperties>
</file>