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2399288" cy="43919775"/>
  <p:notesSz cx="6858000" cy="9144000"/>
  <p:defaultTextStyle>
    <a:defPPr>
      <a:defRPr lang="es-CO"/>
    </a:defPPr>
    <a:lvl1pPr marL="0" algn="l" defTabSz="3663269" rtl="0" eaLnBrk="1" latinLnBrk="0" hangingPunct="1">
      <a:defRPr sz="7211" kern="1200">
        <a:solidFill>
          <a:schemeClr val="tx1"/>
        </a:solidFill>
        <a:latin typeface="+mn-lt"/>
        <a:ea typeface="+mn-ea"/>
        <a:cs typeface="+mn-cs"/>
      </a:defRPr>
    </a:lvl1pPr>
    <a:lvl2pPr marL="1831635" algn="l" defTabSz="3663269" rtl="0" eaLnBrk="1" latinLnBrk="0" hangingPunct="1">
      <a:defRPr sz="7211" kern="1200">
        <a:solidFill>
          <a:schemeClr val="tx1"/>
        </a:solidFill>
        <a:latin typeface="+mn-lt"/>
        <a:ea typeface="+mn-ea"/>
        <a:cs typeface="+mn-cs"/>
      </a:defRPr>
    </a:lvl2pPr>
    <a:lvl3pPr marL="3663269" algn="l" defTabSz="3663269" rtl="0" eaLnBrk="1" latinLnBrk="0" hangingPunct="1">
      <a:defRPr sz="7211" kern="1200">
        <a:solidFill>
          <a:schemeClr val="tx1"/>
        </a:solidFill>
        <a:latin typeface="+mn-lt"/>
        <a:ea typeface="+mn-ea"/>
        <a:cs typeface="+mn-cs"/>
      </a:defRPr>
    </a:lvl3pPr>
    <a:lvl4pPr marL="5494904" algn="l" defTabSz="3663269" rtl="0" eaLnBrk="1" latinLnBrk="0" hangingPunct="1">
      <a:defRPr sz="7211" kern="1200">
        <a:solidFill>
          <a:schemeClr val="tx1"/>
        </a:solidFill>
        <a:latin typeface="+mn-lt"/>
        <a:ea typeface="+mn-ea"/>
        <a:cs typeface="+mn-cs"/>
      </a:defRPr>
    </a:lvl4pPr>
    <a:lvl5pPr marL="7326539" algn="l" defTabSz="3663269" rtl="0" eaLnBrk="1" latinLnBrk="0" hangingPunct="1">
      <a:defRPr sz="7211" kern="1200">
        <a:solidFill>
          <a:schemeClr val="tx1"/>
        </a:solidFill>
        <a:latin typeface="+mn-lt"/>
        <a:ea typeface="+mn-ea"/>
        <a:cs typeface="+mn-cs"/>
      </a:defRPr>
    </a:lvl5pPr>
    <a:lvl6pPr marL="9158173" algn="l" defTabSz="3663269" rtl="0" eaLnBrk="1" latinLnBrk="0" hangingPunct="1">
      <a:defRPr sz="7211" kern="1200">
        <a:solidFill>
          <a:schemeClr val="tx1"/>
        </a:solidFill>
        <a:latin typeface="+mn-lt"/>
        <a:ea typeface="+mn-ea"/>
        <a:cs typeface="+mn-cs"/>
      </a:defRPr>
    </a:lvl6pPr>
    <a:lvl7pPr marL="10989808" algn="l" defTabSz="3663269" rtl="0" eaLnBrk="1" latinLnBrk="0" hangingPunct="1">
      <a:defRPr sz="7211" kern="1200">
        <a:solidFill>
          <a:schemeClr val="tx1"/>
        </a:solidFill>
        <a:latin typeface="+mn-lt"/>
        <a:ea typeface="+mn-ea"/>
        <a:cs typeface="+mn-cs"/>
      </a:defRPr>
    </a:lvl7pPr>
    <a:lvl8pPr marL="12821442" algn="l" defTabSz="3663269" rtl="0" eaLnBrk="1" latinLnBrk="0" hangingPunct="1">
      <a:defRPr sz="7211" kern="1200">
        <a:solidFill>
          <a:schemeClr val="tx1"/>
        </a:solidFill>
        <a:latin typeface="+mn-lt"/>
        <a:ea typeface="+mn-ea"/>
        <a:cs typeface="+mn-cs"/>
      </a:defRPr>
    </a:lvl8pPr>
    <a:lvl9pPr marL="14653077" algn="l" defTabSz="3663269" rtl="0" eaLnBrk="1" latinLnBrk="0" hangingPunct="1">
      <a:defRPr sz="721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33">
          <p15:clr>
            <a:srgbClr val="A4A3A4"/>
          </p15:clr>
        </p15:guide>
        <p15:guide id="2" pos="102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282" autoAdjust="0"/>
    <p:restoredTop sz="94660"/>
  </p:normalViewPr>
  <p:slideViewPr>
    <p:cSldViewPr snapToGrid="0">
      <p:cViewPr>
        <p:scale>
          <a:sx n="23" d="100"/>
          <a:sy n="23" d="100"/>
        </p:scale>
        <p:origin x="1416" y="-3012"/>
      </p:cViewPr>
      <p:guideLst>
        <p:guide orient="horz" pos="13833"/>
        <p:guide pos="102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187800"/>
            <a:ext cx="27539395" cy="15290588"/>
          </a:xfrm>
        </p:spPr>
        <p:txBody>
          <a:bodyPr anchor="b"/>
          <a:lstStyle>
            <a:lvl1pPr algn="ctr">
              <a:defRPr sz="2125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049911" y="23068052"/>
            <a:ext cx="24299466" cy="10603776"/>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B3E3AC3-8D95-46AD-A58B-D19ABEA1D8B5}" type="datetimeFigureOut">
              <a:rPr lang="es-CO" smtClean="0"/>
              <a:t>28/10/2020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4186499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B3E3AC3-8D95-46AD-A58B-D19ABEA1D8B5}" type="datetimeFigureOut">
              <a:rPr lang="es-CO" smtClean="0"/>
              <a:t>28/10/2020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404106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38321"/>
            <a:ext cx="6986096" cy="372199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27453" y="2338321"/>
            <a:ext cx="20553298" cy="372199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B3E3AC3-8D95-46AD-A58B-D19ABEA1D8B5}" type="datetimeFigureOut">
              <a:rPr lang="es-CO" smtClean="0"/>
              <a:t>28/10/2020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27961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B3E3AC3-8D95-46AD-A58B-D19ABEA1D8B5}" type="datetimeFigureOut">
              <a:rPr lang="es-CO" smtClean="0"/>
              <a:t>28/10/2020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331396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210578" y="10949457"/>
            <a:ext cx="27944386" cy="18269403"/>
          </a:xfrm>
        </p:spPr>
        <p:txBody>
          <a:bodyPr anchor="b"/>
          <a:lstStyle>
            <a:lvl1pPr>
              <a:defRPr sz="21259"/>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210578" y="29391695"/>
            <a:ext cx="27944386" cy="9607448"/>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B3E3AC3-8D95-46AD-A58B-D19ABEA1D8B5}" type="datetimeFigureOut">
              <a:rPr lang="es-CO" smtClean="0"/>
              <a:t>28/10/2020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494814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227451" y="11691607"/>
            <a:ext cx="13769697" cy="2786669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6402140" y="11691607"/>
            <a:ext cx="13769697" cy="2786669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B3E3AC3-8D95-46AD-A58B-D19ABEA1D8B5}" type="datetimeFigureOut">
              <a:rPr lang="es-CO" smtClean="0"/>
              <a:t>28/10/2020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52845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38331"/>
            <a:ext cx="27944386" cy="848912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675" y="10766448"/>
            <a:ext cx="13706415" cy="527647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Haga clic para modificar el estilo de texto del patrón</a:t>
            </a:r>
          </a:p>
        </p:txBody>
      </p:sp>
      <p:sp>
        <p:nvSpPr>
          <p:cNvPr id="4" name="Content Placeholder 3"/>
          <p:cNvSpPr>
            <a:spLocks noGrp="1"/>
          </p:cNvSpPr>
          <p:nvPr>
            <p:ph sz="half" idx="2"/>
          </p:nvPr>
        </p:nvSpPr>
        <p:spPr>
          <a:xfrm>
            <a:off x="2231675" y="16042918"/>
            <a:ext cx="13706415" cy="2359671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6402142" y="10766448"/>
            <a:ext cx="13773917" cy="527647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Haga clic para modificar el estilo de texto del patrón</a:t>
            </a:r>
          </a:p>
        </p:txBody>
      </p:sp>
      <p:sp>
        <p:nvSpPr>
          <p:cNvPr id="6" name="Content Placeholder 5"/>
          <p:cNvSpPr>
            <a:spLocks noGrp="1"/>
          </p:cNvSpPr>
          <p:nvPr>
            <p:ph sz="quarter" idx="4"/>
          </p:nvPr>
        </p:nvSpPr>
        <p:spPr>
          <a:xfrm>
            <a:off x="16402142" y="16042918"/>
            <a:ext cx="13773917" cy="2359671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B3E3AC3-8D95-46AD-A58B-D19ABEA1D8B5}" type="datetimeFigureOut">
              <a:rPr lang="es-CO" smtClean="0"/>
              <a:t>28/10/2020</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2045659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981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3E3AC3-8D95-46AD-A58B-D19ABEA1D8B5}" type="datetimeFigureOut">
              <a:rPr lang="es-CO" smtClean="0"/>
              <a:t>28/10/2020</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3296600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927985"/>
            <a:ext cx="10449614" cy="10247948"/>
          </a:xfrm>
        </p:spPr>
        <p:txBody>
          <a:bodyPr anchor="b"/>
          <a:lstStyle>
            <a:lvl1pPr>
              <a:defRPr sz="11338"/>
            </a:lvl1pPr>
          </a:lstStyle>
          <a:p>
            <a:r>
              <a:rPr lang="es-ES"/>
              <a:t>Haga clic para modificar el estilo de título del patrón</a:t>
            </a:r>
            <a:endParaRPr lang="en-US" dirty="0"/>
          </a:p>
        </p:txBody>
      </p:sp>
      <p:sp>
        <p:nvSpPr>
          <p:cNvPr id="3" name="Content Placeholder 2"/>
          <p:cNvSpPr>
            <a:spLocks noGrp="1"/>
          </p:cNvSpPr>
          <p:nvPr>
            <p:ph idx="1"/>
          </p:nvPr>
        </p:nvSpPr>
        <p:spPr>
          <a:xfrm>
            <a:off x="13773917" y="6323644"/>
            <a:ext cx="16402140" cy="31211507"/>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231671" y="13175932"/>
            <a:ext cx="10449614" cy="24410045"/>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B3E3AC3-8D95-46AD-A58B-D19ABEA1D8B5}" type="datetimeFigureOut">
              <a:rPr lang="es-CO" smtClean="0"/>
              <a:t>28/10/2020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1469982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927985"/>
            <a:ext cx="10449614" cy="10247948"/>
          </a:xfrm>
        </p:spPr>
        <p:txBody>
          <a:bodyPr anchor="b"/>
          <a:lstStyle>
            <a:lvl1pPr>
              <a:defRPr sz="11338"/>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3773917" y="6323644"/>
            <a:ext cx="16402140" cy="31211507"/>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231671" y="13175932"/>
            <a:ext cx="10449614" cy="24410045"/>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B3E3AC3-8D95-46AD-A58B-D19ABEA1D8B5}" type="datetimeFigureOut">
              <a:rPr lang="es-CO" smtClean="0"/>
              <a:t>28/10/2020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D565BF8-6208-414B-8783-24B4BB6C5105}" type="slidenum">
              <a:rPr lang="es-CO" smtClean="0"/>
              <a:t>‹Nº›</a:t>
            </a:fld>
            <a:endParaRPr lang="es-CO"/>
          </a:p>
        </p:txBody>
      </p:sp>
    </p:spTree>
    <p:extLst>
      <p:ext uri="{BB962C8B-B14F-4D97-AF65-F5344CB8AC3E}">
        <p14:creationId xmlns:p14="http://schemas.microsoft.com/office/powerpoint/2010/main" val="4023040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38331"/>
            <a:ext cx="27944386" cy="848912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27451" y="11691607"/>
            <a:ext cx="27944386" cy="27866694"/>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227451" y="40707135"/>
            <a:ext cx="7289840" cy="2338321"/>
          </a:xfrm>
          <a:prstGeom prst="rect">
            <a:avLst/>
          </a:prstGeom>
        </p:spPr>
        <p:txBody>
          <a:bodyPr vert="horz" lIns="91440" tIns="45720" rIns="91440" bIns="45720" rtlCol="0" anchor="ctr"/>
          <a:lstStyle>
            <a:lvl1pPr algn="l">
              <a:defRPr sz="4252">
                <a:solidFill>
                  <a:schemeClr val="tx1">
                    <a:tint val="75000"/>
                  </a:schemeClr>
                </a:solidFill>
              </a:defRPr>
            </a:lvl1pPr>
          </a:lstStyle>
          <a:p>
            <a:fld id="{BB3E3AC3-8D95-46AD-A58B-D19ABEA1D8B5}" type="datetimeFigureOut">
              <a:rPr lang="es-CO" smtClean="0"/>
              <a:t>28/10/2020</a:t>
            </a:fld>
            <a:endParaRPr lang="es-CO"/>
          </a:p>
        </p:txBody>
      </p:sp>
      <p:sp>
        <p:nvSpPr>
          <p:cNvPr id="5" name="Footer Placeholder 4"/>
          <p:cNvSpPr>
            <a:spLocks noGrp="1"/>
          </p:cNvSpPr>
          <p:nvPr>
            <p:ph type="ftr" sz="quarter" idx="3"/>
          </p:nvPr>
        </p:nvSpPr>
        <p:spPr>
          <a:xfrm>
            <a:off x="10732264" y="40707135"/>
            <a:ext cx="10934760" cy="2338321"/>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22881997" y="40707135"/>
            <a:ext cx="7289840" cy="2338321"/>
          </a:xfrm>
          <a:prstGeom prst="rect">
            <a:avLst/>
          </a:prstGeom>
        </p:spPr>
        <p:txBody>
          <a:bodyPr vert="horz" lIns="91440" tIns="45720" rIns="91440" bIns="45720" rtlCol="0" anchor="ctr"/>
          <a:lstStyle>
            <a:lvl1pPr algn="r">
              <a:defRPr sz="4252">
                <a:solidFill>
                  <a:schemeClr val="tx1">
                    <a:tint val="75000"/>
                  </a:schemeClr>
                </a:solidFill>
              </a:defRPr>
            </a:lvl1pPr>
          </a:lstStyle>
          <a:p>
            <a:fld id="{3D565BF8-6208-414B-8783-24B4BB6C5105}" type="slidenum">
              <a:rPr lang="es-CO" smtClean="0"/>
              <a:t>‹Nº›</a:t>
            </a:fld>
            <a:endParaRPr lang="es-CO"/>
          </a:p>
        </p:txBody>
      </p:sp>
    </p:spTree>
    <p:extLst>
      <p:ext uri="{BB962C8B-B14F-4D97-AF65-F5344CB8AC3E}">
        <p14:creationId xmlns:p14="http://schemas.microsoft.com/office/powerpoint/2010/main" val="330564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cielo.org.co/scielo.php?script=sci_arttext&amp;pid=S012168052008000100010&amp;lang=es" TargetMode="External"/><Relationship Id="rId2" Type="http://schemas.openxmlformats.org/officeDocument/2006/relationships/hyperlink" Target="https://www.unisabana.edu.co/campus/detalle/noticia/estudiantes-ganan-premio-al-mejor-trabajo-de-investigacion-3/" TargetMode="Externa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521409" y="6064935"/>
            <a:ext cx="21364291" cy="2862322"/>
          </a:xfrm>
          <a:prstGeom prst="rect">
            <a:avLst/>
          </a:prstGeom>
          <a:noFill/>
        </p:spPr>
        <p:txBody>
          <a:bodyPr wrap="square" lIns="91440" tIns="45720" rIns="91440" bIns="45720">
            <a:spAutoFit/>
          </a:bodyPr>
          <a:lstStyle/>
          <a:p>
            <a:pPr algn="just"/>
            <a:r>
              <a:rPr lang="es-CO" sz="6000" b="1" dirty="0" smtClean="0">
                <a:solidFill>
                  <a:schemeClr val="accent5">
                    <a:lumMod val="75000"/>
                  </a:schemeClr>
                </a:solidFill>
              </a:rPr>
              <a:t>EL SEMILLERO DE INVESTIGACIÓN UNA ESTRATEGIA PARA LA INVESTIGACIÓN FORMATIVA.  UNA EXPERIENCIA “SEMILLERO DE TERAPIA CELULAR Y METABOLISMO”</a:t>
            </a:r>
            <a:endParaRPr lang="es-ES" sz="6000" b="1" cap="none" spc="0" dirty="0">
              <a:ln w="0"/>
              <a:solidFill>
                <a:schemeClr val="accent5">
                  <a:lumMod val="7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 name="Rectángulo 4"/>
          <p:cNvSpPr/>
          <p:nvPr/>
        </p:nvSpPr>
        <p:spPr>
          <a:xfrm>
            <a:off x="1911925" y="11258918"/>
            <a:ext cx="13475220" cy="2585323"/>
          </a:xfrm>
          <a:prstGeom prst="rect">
            <a:avLst/>
          </a:prstGeom>
          <a:noFill/>
        </p:spPr>
        <p:txBody>
          <a:bodyPr wrap="square" lIns="91440" tIns="45720" rIns="91440" bIns="45720">
            <a:spAutoFit/>
          </a:bodyPr>
          <a:lstStyle/>
          <a:p>
            <a:pPr algn="just"/>
            <a:r>
              <a:rPr lang="es-CO" sz="5400" dirty="0" smtClean="0">
                <a:solidFill>
                  <a:srgbClr val="00B0F0"/>
                </a:solidFill>
                <a:latin typeface="Arial" panose="020B0604020202020204" pitchFamily="34" charset="0"/>
                <a:cs typeface="Arial" panose="020B0604020202020204" pitchFamily="34" charset="0"/>
              </a:rPr>
              <a:t>“Educación centrada en el estudiante y equipos de trabajo interprofesionales: la estructura de panal”</a:t>
            </a:r>
            <a:endParaRPr lang="es-CO" sz="5400" dirty="0">
              <a:solidFill>
                <a:srgbClr val="00B0F0"/>
              </a:solidFill>
              <a:latin typeface="Arial" panose="020B0604020202020204" pitchFamily="34" charset="0"/>
              <a:cs typeface="Arial" panose="020B0604020202020204" pitchFamily="34" charset="0"/>
            </a:endParaRPr>
          </a:p>
        </p:txBody>
      </p:sp>
      <p:sp>
        <p:nvSpPr>
          <p:cNvPr id="6" name="Rectángulo 5"/>
          <p:cNvSpPr/>
          <p:nvPr/>
        </p:nvSpPr>
        <p:spPr>
          <a:xfrm>
            <a:off x="1623812" y="32591404"/>
            <a:ext cx="28780299" cy="8625438"/>
          </a:xfrm>
          <a:prstGeom prst="rect">
            <a:avLst/>
          </a:prstGeom>
          <a:noFill/>
        </p:spPr>
        <p:txBody>
          <a:bodyPr wrap="square" lIns="91440" tIns="45720" rIns="91440" bIns="45720" numCol="2">
            <a:spAutoFit/>
          </a:bodyPr>
          <a:lstStyle/>
          <a:p>
            <a:pPr lvl="1"/>
            <a:r>
              <a:rPr lang="es-CO" sz="3200" b="1" i="1" u="sng" dirty="0">
                <a:latin typeface="Arial" panose="020B0604020202020204" pitchFamily="34" charset="0"/>
                <a:cs typeface="Arial" panose="020B0604020202020204" pitchFamily="34" charset="0"/>
              </a:rPr>
              <a:t>Referencias</a:t>
            </a:r>
          </a:p>
          <a:p>
            <a:pPr lvl="1" algn="just"/>
            <a:endParaRPr lang="es-CO" sz="1050" i="1" u="sng" dirty="0">
              <a:latin typeface="Arial" panose="020B0604020202020204" pitchFamily="34" charset="0"/>
              <a:cs typeface="Arial" panose="020B0604020202020204" pitchFamily="34" charset="0"/>
            </a:endParaRPr>
          </a:p>
          <a:p>
            <a:pPr algn="just"/>
            <a:r>
              <a:rPr lang="es-CO" sz="3200" dirty="0">
                <a:latin typeface="Arial" panose="020B0604020202020204" pitchFamily="34" charset="0"/>
                <a:cs typeface="Arial" panose="020B0604020202020204" pitchFamily="34" charset="0"/>
              </a:rPr>
              <a:t>Aldana, L. (2010). Creando semilleros de investigación en la escuela. Revista Góndola [en línea], 5 (1), 3-10. </a:t>
            </a:r>
            <a:endParaRPr lang="es-VE" sz="3200" dirty="0">
              <a:latin typeface="Arial" panose="020B0604020202020204" pitchFamily="34" charset="0"/>
              <a:cs typeface="Arial" panose="020B0604020202020204" pitchFamily="34" charset="0"/>
            </a:endParaRPr>
          </a:p>
          <a:p>
            <a:pPr algn="just"/>
            <a:r>
              <a:rPr lang="es-CO" sz="3200" dirty="0">
                <a:latin typeface="Arial" panose="020B0604020202020204" pitchFamily="34" charset="0"/>
                <a:cs typeface="Arial" panose="020B0604020202020204" pitchFamily="34" charset="0"/>
              </a:rPr>
              <a:t> </a:t>
            </a:r>
            <a:endParaRPr lang="es-VE" sz="3200" dirty="0">
              <a:latin typeface="Arial" panose="020B0604020202020204" pitchFamily="34" charset="0"/>
              <a:cs typeface="Arial" panose="020B0604020202020204" pitchFamily="34" charset="0"/>
            </a:endParaRPr>
          </a:p>
          <a:p>
            <a:pPr algn="just"/>
            <a:r>
              <a:rPr lang="es-CO" sz="3200" dirty="0">
                <a:latin typeface="Arial" panose="020B0604020202020204" pitchFamily="34" charset="0"/>
                <a:cs typeface="Arial" panose="020B0604020202020204" pitchFamily="34" charset="0"/>
              </a:rPr>
              <a:t>Estudiantes ganan premio al mejor trabajo de investigación</a:t>
            </a:r>
            <a:endParaRPr lang="es-VE" sz="3200" dirty="0">
              <a:latin typeface="Arial" panose="020B0604020202020204" pitchFamily="34" charset="0"/>
              <a:cs typeface="Arial" panose="020B0604020202020204" pitchFamily="34" charset="0"/>
            </a:endParaRPr>
          </a:p>
          <a:p>
            <a:pPr algn="just"/>
            <a:r>
              <a:rPr lang="es-CO" sz="3200" u="sng" dirty="0">
                <a:latin typeface="Arial" panose="020B0604020202020204" pitchFamily="34" charset="0"/>
                <a:cs typeface="Arial" panose="020B0604020202020204" pitchFamily="34" charset="0"/>
                <a:hlinkClick r:id="rId2"/>
              </a:rPr>
              <a:t>https://www.unisabana.edu.co/campus/detalle/noticia/estudiantes-ganan-premio-al-mejor-trabajo-de-investigacion-3/</a:t>
            </a:r>
            <a:r>
              <a:rPr lang="es-CO" sz="3200" dirty="0">
                <a:latin typeface="Arial" panose="020B0604020202020204" pitchFamily="34" charset="0"/>
                <a:cs typeface="Arial" panose="020B0604020202020204" pitchFamily="34" charset="0"/>
              </a:rPr>
              <a:t> Recuperado 02.10.2020</a:t>
            </a:r>
            <a:r>
              <a:rPr lang="es-CO" sz="3200" dirty="0" smtClean="0">
                <a:latin typeface="Arial" panose="020B0604020202020204" pitchFamily="34" charset="0"/>
                <a:cs typeface="Arial" panose="020B0604020202020204" pitchFamily="34" charset="0"/>
              </a:rPr>
              <a:t>.</a:t>
            </a:r>
            <a:endParaRPr lang="es-CO" sz="3200" dirty="0">
              <a:latin typeface="Arial" panose="020B0604020202020204" pitchFamily="34" charset="0"/>
              <a:cs typeface="Arial" panose="020B0604020202020204" pitchFamily="34" charset="0"/>
            </a:endParaRPr>
          </a:p>
          <a:p>
            <a:pPr algn="just"/>
            <a:endParaRPr lang="es-VE" sz="3200" dirty="0">
              <a:latin typeface="Arial" panose="020B0604020202020204" pitchFamily="34" charset="0"/>
              <a:cs typeface="Arial" panose="020B0604020202020204" pitchFamily="34" charset="0"/>
            </a:endParaRPr>
          </a:p>
          <a:p>
            <a:pPr algn="just"/>
            <a:r>
              <a:rPr lang="es-CO" sz="3200" dirty="0">
                <a:latin typeface="Arial" panose="020B0604020202020204" pitchFamily="34" charset="0"/>
                <a:cs typeface="Arial" panose="020B0604020202020204" pitchFamily="34" charset="0"/>
              </a:rPr>
              <a:t>Silva, A. C., Torres, M. y Sarmiento, J. A. (2008). Dinámicas de los Semilleros de Investigación en la Universidad Militar de la Nueva Granada. Revista Facultad de Ciencias Económicas [en línea], 16 (1), 131-149. </a:t>
            </a:r>
            <a:r>
              <a:rPr lang="es-CO" sz="3200" dirty="0">
                <a:latin typeface="Arial" panose="020B0604020202020204" pitchFamily="34" charset="0"/>
                <a:cs typeface="Arial" panose="020B0604020202020204" pitchFamily="34" charset="0"/>
                <a:hlinkClick r:id="rId3"/>
              </a:rPr>
              <a:t>http://</a:t>
            </a:r>
            <a:r>
              <a:rPr lang="es-CO" sz="3200" dirty="0" smtClean="0">
                <a:latin typeface="Arial" panose="020B0604020202020204" pitchFamily="34" charset="0"/>
                <a:cs typeface="Arial" panose="020B0604020202020204" pitchFamily="34" charset="0"/>
                <a:hlinkClick r:id="rId3"/>
              </a:rPr>
              <a:t>www.scielo.org.co/scielo.php?script=sci_arttext&amp;pid=S012168052008000100010&amp;lang=es</a:t>
            </a:r>
            <a:r>
              <a:rPr lang="es-CO" sz="3200" dirty="0" smtClean="0">
                <a:latin typeface="Arial" panose="020B0604020202020204" pitchFamily="34" charset="0"/>
                <a:cs typeface="Arial" panose="020B0604020202020204" pitchFamily="34" charset="0"/>
              </a:rPr>
              <a:t>)</a:t>
            </a:r>
          </a:p>
          <a:p>
            <a:pPr algn="just"/>
            <a:endParaRPr lang="es-VE" sz="3200" dirty="0" smtClean="0">
              <a:latin typeface="Arial" panose="020B0604020202020204" pitchFamily="34" charset="0"/>
              <a:cs typeface="Arial" panose="020B0604020202020204" pitchFamily="34" charset="0"/>
            </a:endParaRPr>
          </a:p>
          <a:p>
            <a:pPr algn="just"/>
            <a:r>
              <a:rPr lang="en-US" sz="3200" dirty="0" smtClean="0">
                <a:latin typeface="Arial" panose="020B0604020202020204" pitchFamily="34" charset="0"/>
                <a:cs typeface="Arial" panose="020B0604020202020204" pitchFamily="34" charset="0"/>
              </a:rPr>
              <a:t>Neville</a:t>
            </a:r>
            <a:r>
              <a:rPr lang="en-US" sz="3200" dirty="0">
                <a:latin typeface="Arial" panose="020B0604020202020204" pitchFamily="34" charset="0"/>
                <a:cs typeface="Arial" panose="020B0604020202020204" pitchFamily="34" charset="0"/>
              </a:rPr>
              <a:t>, A. J. (2009). Problem-based learning and medical education forty years on. Medical </a:t>
            </a:r>
            <a:r>
              <a:rPr lang="en-US" sz="3200" dirty="0" smtClean="0">
                <a:latin typeface="Arial" panose="020B0604020202020204" pitchFamily="34" charset="0"/>
                <a:cs typeface="Arial" panose="020B0604020202020204" pitchFamily="34" charset="0"/>
              </a:rPr>
              <a:t>Principles and Practice</a:t>
            </a:r>
            <a:r>
              <a:rPr lang="en-US" sz="3200" dirty="0">
                <a:latin typeface="Arial" panose="020B0604020202020204" pitchFamily="34" charset="0"/>
                <a:cs typeface="Arial" panose="020B0604020202020204" pitchFamily="34" charset="0"/>
              </a:rPr>
              <a:t>, 18(1), 1-9.</a:t>
            </a:r>
            <a:endParaRPr lang="es-VE" sz="3600" dirty="0">
              <a:latin typeface="Arial" panose="020B0604020202020204" pitchFamily="34" charset="0"/>
              <a:cs typeface="Arial" panose="020B0604020202020204" pitchFamily="34" charset="0"/>
            </a:endParaRPr>
          </a:p>
          <a:p>
            <a:pPr lvl="1" algn="just"/>
            <a:endParaRPr lang="es-CO" sz="3200" i="1" u="sng" dirty="0">
              <a:latin typeface="Arial" panose="020B0604020202020204" pitchFamily="34" charset="0"/>
              <a:cs typeface="Arial" panose="020B0604020202020204" pitchFamily="34" charset="0"/>
            </a:endParaRPr>
          </a:p>
        </p:txBody>
      </p:sp>
      <p:sp>
        <p:nvSpPr>
          <p:cNvPr id="7" name="Rectángulo 6"/>
          <p:cNvSpPr/>
          <p:nvPr/>
        </p:nvSpPr>
        <p:spPr>
          <a:xfrm>
            <a:off x="1911926" y="14295262"/>
            <a:ext cx="13716002" cy="13388280"/>
          </a:xfrm>
          <a:prstGeom prst="rect">
            <a:avLst/>
          </a:prstGeom>
          <a:noFill/>
        </p:spPr>
        <p:txBody>
          <a:bodyPr wrap="square" lIns="91440" tIns="45720" rIns="91440" bIns="45720">
            <a:spAutoFit/>
          </a:bodyPr>
          <a:lstStyle/>
          <a:p>
            <a:pPr algn="just"/>
            <a:r>
              <a:rPr lang="es-CO" sz="3200" dirty="0">
                <a:latin typeface="Arial" panose="020B0604020202020204" pitchFamily="34" charset="0"/>
                <a:cs typeface="Arial" panose="020B0604020202020204" pitchFamily="34" charset="0"/>
              </a:rPr>
              <a:t>La Investigación formativa es una herramienta del proceso de </a:t>
            </a:r>
            <a:r>
              <a:rPr lang="es-CO" sz="3200" dirty="0" smtClean="0">
                <a:latin typeface="Arial" panose="020B0604020202020204" pitchFamily="34" charset="0"/>
                <a:cs typeface="Arial" panose="020B0604020202020204" pitchFamily="34" charset="0"/>
              </a:rPr>
              <a:t>enseñanza y </a:t>
            </a:r>
            <a:r>
              <a:rPr lang="es-CO" sz="3200" dirty="0">
                <a:latin typeface="Arial" panose="020B0604020202020204" pitchFamily="34" charset="0"/>
                <a:cs typeface="Arial" panose="020B0604020202020204" pitchFamily="34" charset="0"/>
              </a:rPr>
              <a:t>aprendizaje </a:t>
            </a:r>
            <a:r>
              <a:rPr lang="es-CO" sz="3200" dirty="0" smtClean="0">
                <a:latin typeface="Arial" panose="020B0604020202020204" pitchFamily="34" charset="0"/>
                <a:cs typeface="Arial" panose="020B0604020202020204" pitchFamily="34" charset="0"/>
              </a:rPr>
              <a:t>cuyo </a:t>
            </a:r>
            <a:r>
              <a:rPr lang="es-CO" sz="3200" dirty="0">
                <a:latin typeface="Arial" panose="020B0604020202020204" pitchFamily="34" charset="0"/>
                <a:cs typeface="Arial" panose="020B0604020202020204" pitchFamily="34" charset="0"/>
              </a:rPr>
              <a:t>objetivo es difundir la información </a:t>
            </a:r>
            <a:r>
              <a:rPr lang="es-CO" sz="3200" dirty="0" smtClean="0">
                <a:latin typeface="Arial" panose="020B0604020202020204" pitchFamily="34" charset="0"/>
                <a:cs typeface="Arial" panose="020B0604020202020204" pitchFamily="34" charset="0"/>
              </a:rPr>
              <a:t>existente, </a:t>
            </a:r>
            <a:r>
              <a:rPr lang="es-CO" sz="3200" dirty="0">
                <a:latin typeface="Arial" panose="020B0604020202020204" pitchFamily="34" charset="0"/>
                <a:cs typeface="Arial" panose="020B0604020202020204" pitchFamily="34" charset="0"/>
              </a:rPr>
              <a:t>favorecer que el estudiante la incorpore como conocimiento (aprendizaje) y </a:t>
            </a:r>
            <a:r>
              <a:rPr lang="es-CO" sz="3200" dirty="0" smtClean="0">
                <a:latin typeface="Arial" panose="020B0604020202020204" pitchFamily="34" charset="0"/>
                <a:cs typeface="Arial" panose="020B0604020202020204" pitchFamily="34" charset="0"/>
              </a:rPr>
              <a:t>desarrollar </a:t>
            </a:r>
            <a:r>
              <a:rPr lang="es-CO" sz="3200" dirty="0">
                <a:latin typeface="Arial" panose="020B0604020202020204" pitchFamily="34" charset="0"/>
                <a:cs typeface="Arial" panose="020B0604020202020204" pitchFamily="34" charset="0"/>
              </a:rPr>
              <a:t>la </a:t>
            </a:r>
            <a:r>
              <a:rPr lang="es-CO" sz="3200" dirty="0" smtClean="0">
                <a:latin typeface="Arial" panose="020B0604020202020204" pitchFamily="34" charset="0"/>
                <a:cs typeface="Arial" panose="020B0604020202020204" pitchFamily="34" charset="0"/>
              </a:rPr>
              <a:t>enseñanza </a:t>
            </a:r>
            <a:r>
              <a:rPr lang="es-CO" sz="3200" dirty="0">
                <a:latin typeface="Arial" panose="020B0604020202020204" pitchFamily="34" charset="0"/>
                <a:cs typeface="Arial" panose="020B0604020202020204" pitchFamily="34" charset="0"/>
              </a:rPr>
              <a:t>a través de la investigación. </a:t>
            </a:r>
            <a:r>
              <a:rPr lang="es-CO" sz="3200" dirty="0" smtClean="0">
                <a:latin typeface="Arial" panose="020B0604020202020204" pitchFamily="34" charset="0"/>
                <a:cs typeface="Arial" panose="020B0604020202020204" pitchFamily="34" charset="0"/>
              </a:rPr>
              <a:t>Las </a:t>
            </a:r>
            <a:r>
              <a:rPr lang="es-CO" sz="3200" dirty="0">
                <a:latin typeface="Arial" panose="020B0604020202020204" pitchFamily="34" charset="0"/>
                <a:cs typeface="Arial" panose="020B0604020202020204" pitchFamily="34" charset="0"/>
              </a:rPr>
              <a:t>estrategias que utiliza para tal fin son </a:t>
            </a:r>
            <a:r>
              <a:rPr lang="es-CO" sz="3200" dirty="0" smtClean="0">
                <a:latin typeface="Arial" panose="020B0604020202020204" pitchFamily="34" charset="0"/>
                <a:cs typeface="Arial" panose="020B0604020202020204" pitchFamily="34" charset="0"/>
              </a:rPr>
              <a:t>variadas, </a:t>
            </a:r>
            <a:r>
              <a:rPr lang="es-CO" sz="3200" dirty="0">
                <a:latin typeface="Arial" panose="020B0604020202020204" pitchFamily="34" charset="0"/>
                <a:cs typeface="Arial" panose="020B0604020202020204" pitchFamily="34" charset="0"/>
              </a:rPr>
              <a:t>entre ellas el desarrollo de proyectos de investigación o la vinculación de los mismos a semilleros de investigación</a:t>
            </a:r>
            <a:r>
              <a:rPr lang="es-CO" sz="3200" dirty="0" smtClean="0">
                <a:latin typeface="Arial" panose="020B0604020202020204" pitchFamily="34" charset="0"/>
                <a:cs typeface="Arial" panose="020B0604020202020204" pitchFamily="34" charset="0"/>
              </a:rPr>
              <a:t>.</a:t>
            </a:r>
          </a:p>
          <a:p>
            <a:pPr algn="just"/>
            <a:endParaRPr lang="es-CO" sz="3200" dirty="0">
              <a:latin typeface="Arial" panose="020B0604020202020204" pitchFamily="34" charset="0"/>
              <a:cs typeface="Arial" panose="020B0604020202020204" pitchFamily="34" charset="0"/>
            </a:endParaRPr>
          </a:p>
          <a:p>
            <a:pPr algn="just"/>
            <a:r>
              <a:rPr lang="es-CO" sz="3200" dirty="0">
                <a:latin typeface="Arial" panose="020B0604020202020204" pitchFamily="34" charset="0"/>
                <a:cs typeface="Arial" panose="020B0604020202020204" pitchFamily="34" charset="0"/>
              </a:rPr>
              <a:t>El semillero de Investigación es una </a:t>
            </a:r>
            <a:r>
              <a:rPr lang="es-CO" sz="3200" dirty="0" smtClean="0">
                <a:latin typeface="Arial" panose="020B0604020202020204" pitchFamily="34" charset="0"/>
                <a:cs typeface="Arial" panose="020B0604020202020204" pitchFamily="34" charset="0"/>
              </a:rPr>
              <a:t>estrategia </a:t>
            </a:r>
            <a:r>
              <a:rPr lang="es-CO" sz="3200" dirty="0">
                <a:latin typeface="Arial" panose="020B0604020202020204" pitchFamily="34" charset="0"/>
                <a:cs typeface="Arial" panose="020B0604020202020204" pitchFamily="34" charset="0"/>
              </a:rPr>
              <a:t>orientada por un investigador, en la que los estudiantes se inician en la actividad investigativa de orden formativo superando las fronteras del proceso académico </a:t>
            </a:r>
            <a:r>
              <a:rPr lang="es-CO" sz="3200" dirty="0" smtClean="0">
                <a:latin typeface="Arial" panose="020B0604020202020204" pitchFamily="34" charset="0"/>
                <a:cs typeface="Arial" panose="020B0604020202020204" pitchFamily="34" charset="0"/>
              </a:rPr>
              <a:t>formal, </a:t>
            </a:r>
            <a:r>
              <a:rPr lang="es-CO" sz="3200" dirty="0">
                <a:latin typeface="Arial" panose="020B0604020202020204" pitchFamily="34" charset="0"/>
                <a:cs typeface="Arial" panose="020B0604020202020204" pitchFamily="34" charset="0"/>
              </a:rPr>
              <a:t>con el fin de desarrollar competencias y habilidades </a:t>
            </a:r>
            <a:r>
              <a:rPr lang="es-CO" sz="3200" dirty="0" smtClean="0">
                <a:latin typeface="Arial" panose="020B0604020202020204" pitchFamily="34" charset="0"/>
                <a:cs typeface="Arial" panose="020B0604020202020204" pitchFamily="34" charset="0"/>
              </a:rPr>
              <a:t> </a:t>
            </a:r>
            <a:r>
              <a:rPr lang="es-CO" sz="3200" dirty="0">
                <a:latin typeface="Arial" panose="020B0604020202020204" pitchFamily="34" charset="0"/>
                <a:cs typeface="Arial" panose="020B0604020202020204" pitchFamily="34" charset="0"/>
              </a:rPr>
              <a:t>que afiancen la cultura de la investigación en la Universidad, mediante actividades académicas orientadas a tal fin</a:t>
            </a:r>
            <a:r>
              <a:rPr lang="es-CO" sz="3200" dirty="0" smtClean="0">
                <a:latin typeface="Arial" panose="020B0604020202020204" pitchFamily="34" charset="0"/>
                <a:cs typeface="Arial" panose="020B0604020202020204" pitchFamily="34" charset="0"/>
              </a:rPr>
              <a:t>.</a:t>
            </a:r>
            <a:endParaRPr lang="es-VE" sz="3200" dirty="0">
              <a:latin typeface="Arial" panose="020B0604020202020204" pitchFamily="34" charset="0"/>
              <a:cs typeface="Arial" panose="020B0604020202020204" pitchFamily="34" charset="0"/>
            </a:endParaRPr>
          </a:p>
          <a:p>
            <a:pPr algn="just"/>
            <a:endParaRPr lang="es-CO" sz="3200" dirty="0" smtClean="0">
              <a:latin typeface="Arial" panose="020B0604020202020204" pitchFamily="34" charset="0"/>
              <a:cs typeface="Arial" panose="020B0604020202020204" pitchFamily="34" charset="0"/>
            </a:endParaRPr>
          </a:p>
          <a:p>
            <a:pPr algn="just"/>
            <a:r>
              <a:rPr lang="es-CO" sz="3200" dirty="0" smtClean="0">
                <a:latin typeface="Arial" panose="020B0604020202020204" pitchFamily="34" charset="0"/>
                <a:cs typeface="Arial" panose="020B0604020202020204" pitchFamily="34" charset="0"/>
              </a:rPr>
              <a:t>El </a:t>
            </a:r>
            <a:r>
              <a:rPr lang="es-CO" sz="3200" dirty="0">
                <a:latin typeface="Arial" panose="020B0604020202020204" pitchFamily="34" charset="0"/>
                <a:cs typeface="Arial" panose="020B0604020202020204" pitchFamily="34" charset="0"/>
              </a:rPr>
              <a:t>presente </a:t>
            </a:r>
            <a:r>
              <a:rPr lang="es-CO" sz="3200" dirty="0" smtClean="0">
                <a:latin typeface="Arial" panose="020B0604020202020204" pitchFamily="34" charset="0"/>
                <a:cs typeface="Arial" panose="020B0604020202020204" pitchFamily="34" charset="0"/>
              </a:rPr>
              <a:t>trabajo</a:t>
            </a:r>
            <a:r>
              <a:rPr lang="es-CO" sz="3200" dirty="0" smtClean="0">
                <a:latin typeface="Arial" panose="020B0604020202020204" pitchFamily="34" charset="0"/>
                <a:cs typeface="Arial" panose="020B0604020202020204" pitchFamily="34" charset="0"/>
              </a:rPr>
              <a:t> </a:t>
            </a:r>
            <a:r>
              <a:rPr lang="es-CO" sz="3200" dirty="0">
                <a:latin typeface="Arial" panose="020B0604020202020204" pitchFamily="34" charset="0"/>
                <a:cs typeface="Arial" panose="020B0604020202020204" pitchFamily="34" charset="0"/>
              </a:rPr>
              <a:t>documenta la experiencia en relación a la </a:t>
            </a:r>
            <a:r>
              <a:rPr lang="es-CO" sz="3200" dirty="0" smtClean="0">
                <a:latin typeface="Arial" panose="020B0604020202020204" pitchFamily="34" charset="0"/>
                <a:cs typeface="Arial" panose="020B0604020202020204" pitchFamily="34" charset="0"/>
              </a:rPr>
              <a:t>implementación de </a:t>
            </a:r>
            <a:r>
              <a:rPr lang="es-CO" sz="3200" dirty="0">
                <a:latin typeface="Arial" panose="020B0604020202020204" pitchFamily="34" charset="0"/>
                <a:cs typeface="Arial" panose="020B0604020202020204" pitchFamily="34" charset="0"/>
              </a:rPr>
              <a:t>la </a:t>
            </a:r>
            <a:r>
              <a:rPr lang="es-CO" sz="3200" i="1" dirty="0">
                <a:latin typeface="Arial" panose="020B0604020202020204" pitchFamily="34" charset="0"/>
                <a:cs typeface="Arial" panose="020B0604020202020204" pitchFamily="34" charset="0"/>
              </a:rPr>
              <a:t>estructura de panal </a:t>
            </a:r>
            <a:r>
              <a:rPr lang="es-CO" sz="3200" dirty="0">
                <a:latin typeface="Arial" panose="020B0604020202020204" pitchFamily="34" charset="0"/>
                <a:cs typeface="Arial" panose="020B0604020202020204" pitchFamily="34" charset="0"/>
              </a:rPr>
              <a:t>como modelo de gestión del conocimiento aplicado en un semillero de investigación de pregrado en un programa del área de la salud en una universidad colombiana. </a:t>
            </a:r>
            <a:endParaRPr lang="es-CO" sz="3200" dirty="0" smtClean="0">
              <a:latin typeface="Arial" panose="020B0604020202020204" pitchFamily="34" charset="0"/>
              <a:cs typeface="Arial" panose="020B0604020202020204" pitchFamily="34" charset="0"/>
            </a:endParaRPr>
          </a:p>
          <a:p>
            <a:pPr algn="just"/>
            <a:endParaRPr lang="es-CO" sz="3200" dirty="0">
              <a:latin typeface="Arial" panose="020B0604020202020204" pitchFamily="34" charset="0"/>
              <a:cs typeface="Arial" panose="020B0604020202020204" pitchFamily="34" charset="0"/>
            </a:endParaRPr>
          </a:p>
          <a:p>
            <a:pPr algn="just"/>
            <a:r>
              <a:rPr lang="es-CO" sz="3200" dirty="0" smtClean="0">
                <a:latin typeface="Arial" panose="020B0604020202020204" pitchFamily="34" charset="0"/>
                <a:cs typeface="Arial" panose="020B0604020202020204" pitchFamily="34" charset="0"/>
              </a:rPr>
              <a:t>Este </a:t>
            </a:r>
            <a:r>
              <a:rPr lang="es-CO" sz="3200" dirty="0">
                <a:latin typeface="Arial" panose="020B0604020202020204" pitchFamily="34" charset="0"/>
                <a:cs typeface="Arial" panose="020B0604020202020204" pitchFamily="34" charset="0"/>
              </a:rPr>
              <a:t>modelo </a:t>
            </a:r>
            <a:r>
              <a:rPr lang="es-CO" sz="3200" dirty="0" smtClean="0">
                <a:latin typeface="Arial" panose="020B0604020202020204" pitchFamily="34" charset="0"/>
                <a:cs typeface="Arial" panose="020B0604020202020204" pitchFamily="34" charset="0"/>
              </a:rPr>
              <a:t>generó </a:t>
            </a:r>
            <a:r>
              <a:rPr lang="es-CO" sz="3200" dirty="0">
                <a:latin typeface="Arial" panose="020B0604020202020204" pitchFamily="34" charset="0"/>
                <a:cs typeface="Arial" panose="020B0604020202020204" pitchFamily="34" charset="0"/>
              </a:rPr>
              <a:t>una adecuada respuesta y rendimiento frente a los nuevos desafíos en el panorama investigativo-educativo el cual </a:t>
            </a:r>
            <a:r>
              <a:rPr lang="es-CO" sz="3200" dirty="0" smtClean="0">
                <a:latin typeface="Arial" panose="020B0604020202020204" pitchFamily="34" charset="0"/>
                <a:cs typeface="Arial" panose="020B0604020202020204" pitchFamily="34" charset="0"/>
              </a:rPr>
              <a:t>puede </a:t>
            </a:r>
            <a:r>
              <a:rPr lang="es-CO" sz="3200" dirty="0">
                <a:latin typeface="Arial" panose="020B0604020202020204" pitchFamily="34" charset="0"/>
                <a:cs typeface="Arial" panose="020B0604020202020204" pitchFamily="34" charset="0"/>
              </a:rPr>
              <a:t>ser adaptable a semilleros y grupos de investigación de otros campos diferentes al sector salud; con su </a:t>
            </a:r>
            <a:r>
              <a:rPr lang="es-CO" sz="3200" dirty="0" smtClean="0">
                <a:latin typeface="Arial" panose="020B0604020202020204" pitchFamily="34" charset="0"/>
                <a:cs typeface="Arial" panose="020B0604020202020204" pitchFamily="34" charset="0"/>
              </a:rPr>
              <a:t>trayectoria </a:t>
            </a:r>
            <a:r>
              <a:rPr lang="es-CO" sz="3200" dirty="0">
                <a:latin typeface="Arial" panose="020B0604020202020204" pitchFamily="34" charset="0"/>
                <a:cs typeface="Arial" panose="020B0604020202020204" pitchFamily="34" charset="0"/>
              </a:rPr>
              <a:t>de 22 años ha demostrado ser una herramienta preservable en el tiempo y  adaptable a cambios</a:t>
            </a:r>
            <a:r>
              <a:rPr lang="es-CO" sz="3200" dirty="0" smtClean="0">
                <a:latin typeface="Arial" panose="020B0604020202020204" pitchFamily="34" charset="0"/>
                <a:cs typeface="Arial" panose="020B0604020202020204" pitchFamily="34" charset="0"/>
              </a:rPr>
              <a:t>.</a:t>
            </a:r>
          </a:p>
          <a:p>
            <a:pPr algn="just"/>
            <a:endParaRPr lang="es-CO" sz="3200" dirty="0" smtClean="0">
              <a:latin typeface="Arial" panose="020B0604020202020204" pitchFamily="34" charset="0"/>
              <a:cs typeface="Arial" panose="020B0604020202020204" pitchFamily="34" charset="0"/>
            </a:endParaRPr>
          </a:p>
          <a:p>
            <a:pPr algn="just"/>
            <a:endParaRPr lang="es-VE" sz="3200" dirty="0">
              <a:latin typeface="Arial" panose="020B0604020202020204" pitchFamily="34" charset="0"/>
              <a:cs typeface="Arial" panose="020B0604020202020204" pitchFamily="34" charset="0"/>
            </a:endParaRPr>
          </a:p>
        </p:txBody>
      </p:sp>
      <p:sp>
        <p:nvSpPr>
          <p:cNvPr id="8" name="Rectángulo 7"/>
          <p:cNvSpPr/>
          <p:nvPr/>
        </p:nvSpPr>
        <p:spPr>
          <a:xfrm rot="21074804">
            <a:off x="1945816" y="4938034"/>
            <a:ext cx="11582839" cy="1323439"/>
          </a:xfrm>
          <a:prstGeom prst="rect">
            <a:avLst/>
          </a:prstGeom>
          <a:noFill/>
        </p:spPr>
        <p:txBody>
          <a:bodyPr wrap="square" lIns="91440" tIns="45720" rIns="91440" bIns="45720">
            <a:spAutoFit/>
          </a:bodyPr>
          <a:lstStyle/>
          <a:p>
            <a:r>
              <a:rPr lang="es-CO" sz="4000" b="1" dirty="0">
                <a:solidFill>
                  <a:schemeClr val="bg1"/>
                </a:solidFill>
                <a:latin typeface="Arial" panose="020B0604020202020204" pitchFamily="34" charset="0"/>
                <a:cs typeface="Arial" panose="020B0604020202020204" pitchFamily="34" charset="0"/>
              </a:rPr>
              <a:t>Institución</a:t>
            </a:r>
          </a:p>
          <a:p>
            <a:r>
              <a:rPr lang="es-CO" sz="4000" dirty="0">
                <a:solidFill>
                  <a:schemeClr val="bg1"/>
                </a:solidFill>
              </a:rPr>
              <a:t>Fundación Universitaria del buen saber, Colombia</a:t>
            </a:r>
            <a:endParaRPr lang="es-CO" sz="4000" i="1" dirty="0">
              <a:solidFill>
                <a:schemeClr val="bg1"/>
              </a:solidFill>
              <a:latin typeface="Arial" panose="020B0604020202020204" pitchFamily="34" charset="0"/>
              <a:cs typeface="Arial" panose="020B0604020202020204" pitchFamily="34" charset="0"/>
            </a:endParaRPr>
          </a:p>
        </p:txBody>
      </p:sp>
      <p:sp>
        <p:nvSpPr>
          <p:cNvPr id="11" name="Rectángulo 10"/>
          <p:cNvSpPr/>
          <p:nvPr/>
        </p:nvSpPr>
        <p:spPr>
          <a:xfrm>
            <a:off x="1911925" y="26860354"/>
            <a:ext cx="13716002" cy="7909858"/>
          </a:xfrm>
          <a:prstGeom prst="rect">
            <a:avLst/>
          </a:prstGeom>
          <a:noFill/>
        </p:spPr>
        <p:txBody>
          <a:bodyPr wrap="square" lIns="91440" tIns="45720" rIns="91440" bIns="45720">
            <a:spAutoFit/>
          </a:bodyPr>
          <a:lstStyle/>
          <a:p>
            <a:pPr algn="just"/>
            <a:r>
              <a:rPr lang="es-CO" sz="3200" b="1" dirty="0" smtClean="0">
                <a:latin typeface="Arial" panose="020B0604020202020204" pitchFamily="34" charset="0"/>
                <a:cs typeface="Arial" panose="020B0604020202020204" pitchFamily="34" charset="0"/>
              </a:rPr>
              <a:t>Planteamiento del problema</a:t>
            </a:r>
            <a:r>
              <a:rPr lang="es-CO" sz="3200" dirty="0" smtClean="0">
                <a:latin typeface="Arial" panose="020B0604020202020204" pitchFamily="34" charset="0"/>
                <a:cs typeface="Arial" panose="020B0604020202020204" pitchFamily="34" charset="0"/>
              </a:rPr>
              <a:t>: </a:t>
            </a:r>
          </a:p>
          <a:p>
            <a:pPr algn="just"/>
            <a:r>
              <a:rPr lang="es-CO" sz="3200" dirty="0" smtClean="0">
                <a:latin typeface="Arial" panose="020B0604020202020204" pitchFamily="34" charset="0"/>
                <a:cs typeface="Arial" panose="020B0604020202020204" pitchFamily="34" charset="0"/>
              </a:rPr>
              <a:t>El </a:t>
            </a:r>
            <a:r>
              <a:rPr lang="es-CO" sz="3200" dirty="0">
                <a:latin typeface="Arial" panose="020B0604020202020204" pitchFamily="34" charset="0"/>
                <a:cs typeface="Arial" panose="020B0604020202020204" pitchFamily="34" charset="0"/>
              </a:rPr>
              <a:t>p</a:t>
            </a:r>
            <a:r>
              <a:rPr lang="es-CO" sz="3200" dirty="0" smtClean="0">
                <a:latin typeface="Arial" panose="020B0604020202020204" pitchFamily="34" charset="0"/>
                <a:cs typeface="Arial" panose="020B0604020202020204" pitchFamily="34" charset="0"/>
              </a:rPr>
              <a:t>roceso </a:t>
            </a:r>
            <a:r>
              <a:rPr lang="es-CO" sz="3200" dirty="0">
                <a:latin typeface="Arial" panose="020B0604020202020204" pitchFamily="34" charset="0"/>
                <a:cs typeface="Arial" panose="020B0604020202020204" pitchFamily="34" charset="0"/>
              </a:rPr>
              <a:t>de </a:t>
            </a:r>
            <a:r>
              <a:rPr lang="es-CO" sz="3200" dirty="0" smtClean="0">
                <a:latin typeface="Arial" panose="020B0604020202020204" pitchFamily="34" charset="0"/>
                <a:cs typeface="Arial" panose="020B0604020202020204" pitchFamily="34" charset="0"/>
              </a:rPr>
              <a:t>Acreditación </a:t>
            </a:r>
            <a:r>
              <a:rPr lang="es-CO" sz="3200" dirty="0">
                <a:latin typeface="Arial" panose="020B0604020202020204" pitchFamily="34" charset="0"/>
                <a:cs typeface="Arial" panose="020B0604020202020204" pitchFamily="34" charset="0"/>
              </a:rPr>
              <a:t>de </a:t>
            </a:r>
            <a:r>
              <a:rPr lang="es-CO" sz="3200" dirty="0" smtClean="0">
                <a:latin typeface="Arial" panose="020B0604020202020204" pitchFamily="34" charset="0"/>
                <a:cs typeface="Arial" panose="020B0604020202020204" pitchFamily="34" charset="0"/>
              </a:rPr>
              <a:t>Alta </a:t>
            </a:r>
            <a:r>
              <a:rPr lang="es-CO" sz="3200" dirty="0">
                <a:latin typeface="Arial" panose="020B0604020202020204" pitchFamily="34" charset="0"/>
                <a:cs typeface="Arial" panose="020B0604020202020204" pitchFamily="34" charset="0"/>
              </a:rPr>
              <a:t>Calidad implementado por el Ministerio de Educación en la década de los años </a:t>
            </a:r>
            <a:r>
              <a:rPr lang="es-CO" sz="3200" dirty="0" smtClean="0">
                <a:latin typeface="Arial" panose="020B0604020202020204" pitchFamily="34" charset="0"/>
                <a:cs typeface="Arial" panose="020B0604020202020204" pitchFamily="34" charset="0"/>
              </a:rPr>
              <a:t>90, </a:t>
            </a:r>
            <a:r>
              <a:rPr lang="es-CO" sz="3200" dirty="0">
                <a:latin typeface="Arial" panose="020B0604020202020204" pitchFamily="34" charset="0"/>
                <a:cs typeface="Arial" panose="020B0604020202020204" pitchFamily="34" charset="0"/>
              </a:rPr>
              <a:t>tenía dentro de sus indicadores la investigación como uno de sus pilares </a:t>
            </a:r>
            <a:r>
              <a:rPr lang="es-CO" sz="3200" dirty="0" smtClean="0">
                <a:latin typeface="Arial" panose="020B0604020202020204" pitchFamily="34" charset="0"/>
                <a:cs typeface="Arial" panose="020B0604020202020204" pitchFamily="34" charset="0"/>
              </a:rPr>
              <a:t>fundamentales</a:t>
            </a:r>
            <a:r>
              <a:rPr lang="es-CO" sz="3200" dirty="0">
                <a:latin typeface="Arial" panose="020B0604020202020204" pitchFamily="34" charset="0"/>
                <a:cs typeface="Arial" panose="020B0604020202020204" pitchFamily="34" charset="0"/>
              </a:rPr>
              <a:t> </a:t>
            </a:r>
            <a:r>
              <a:rPr lang="es-CO" sz="3200" dirty="0" smtClean="0">
                <a:latin typeface="Arial" panose="020B0604020202020204" pitchFamily="34" charset="0"/>
                <a:cs typeface="Arial" panose="020B0604020202020204" pitchFamily="34" charset="0"/>
              </a:rPr>
              <a:t>y motivado a generar </a:t>
            </a:r>
            <a:r>
              <a:rPr lang="es-CO" sz="3200" dirty="0">
                <a:latin typeface="Arial" panose="020B0604020202020204" pitchFamily="34" charset="0"/>
                <a:cs typeface="Arial" panose="020B0604020202020204" pitchFamily="34" charset="0"/>
              </a:rPr>
              <a:t>planes de desarrollo de las Instituciones de Educación </a:t>
            </a:r>
            <a:r>
              <a:rPr lang="es-CO" sz="3200" dirty="0" smtClean="0">
                <a:latin typeface="Arial" panose="020B0604020202020204" pitchFamily="34" charset="0"/>
                <a:cs typeface="Arial" panose="020B0604020202020204" pitchFamily="34" charset="0"/>
              </a:rPr>
              <a:t>Superior e implementar estrategias </a:t>
            </a:r>
            <a:r>
              <a:rPr lang="es-CO" sz="3200" dirty="0">
                <a:latin typeface="Arial" panose="020B0604020202020204" pitchFamily="34" charset="0"/>
                <a:cs typeface="Arial" panose="020B0604020202020204" pitchFamily="34" charset="0"/>
              </a:rPr>
              <a:t>para fortalecer este componente. </a:t>
            </a:r>
            <a:endParaRPr lang="es-CO" sz="3200" dirty="0" smtClean="0">
              <a:latin typeface="Arial" panose="020B0604020202020204" pitchFamily="34" charset="0"/>
              <a:cs typeface="Arial" panose="020B0604020202020204" pitchFamily="34" charset="0"/>
            </a:endParaRPr>
          </a:p>
          <a:p>
            <a:pPr algn="just"/>
            <a:endParaRPr lang="es-CO" sz="3200" dirty="0">
              <a:latin typeface="Arial" panose="020B0604020202020204" pitchFamily="34" charset="0"/>
              <a:cs typeface="Arial" panose="020B0604020202020204" pitchFamily="34" charset="0"/>
            </a:endParaRPr>
          </a:p>
          <a:p>
            <a:pPr algn="just"/>
            <a:r>
              <a:rPr lang="es-CO" sz="3200" dirty="0">
                <a:latin typeface="Arial" panose="020B0604020202020204" pitchFamily="34" charset="0"/>
                <a:cs typeface="Arial" panose="020B0604020202020204" pitchFamily="34" charset="0"/>
              </a:rPr>
              <a:t>En este </a:t>
            </a:r>
            <a:r>
              <a:rPr lang="es-CO" sz="3200" dirty="0" smtClean="0">
                <a:latin typeface="Arial" panose="020B0604020202020204" pitchFamily="34" charset="0"/>
                <a:cs typeface="Arial" panose="020B0604020202020204" pitchFamily="34" charset="0"/>
              </a:rPr>
              <a:t>contexto, en </a:t>
            </a:r>
            <a:r>
              <a:rPr lang="es-CO" sz="3200" dirty="0">
                <a:latin typeface="Arial" panose="020B0604020202020204" pitchFamily="34" charset="0"/>
                <a:cs typeface="Arial" panose="020B0604020202020204" pitchFamily="34" charset="0"/>
              </a:rPr>
              <a:t>Marzo de 1998 se crea el Semillero de Terapia Celular y Metabolismo para dar respuesta a esta necesidad de </a:t>
            </a:r>
            <a:r>
              <a:rPr lang="es-CO" sz="3200" dirty="0" smtClean="0">
                <a:latin typeface="Arial" panose="020B0604020202020204" pitchFamily="34" charset="0"/>
                <a:cs typeface="Arial" panose="020B0604020202020204" pitchFamily="34" charset="0"/>
              </a:rPr>
              <a:t>formar </a:t>
            </a:r>
            <a:r>
              <a:rPr lang="es-CO" sz="3200" dirty="0">
                <a:latin typeface="Arial" panose="020B0604020202020204" pitchFamily="34" charset="0"/>
                <a:cs typeface="Arial" panose="020B0604020202020204" pitchFamily="34" charset="0"/>
              </a:rPr>
              <a:t>competencias de investigación a los estudiantes de la Facultad de Medicina</a:t>
            </a:r>
            <a:r>
              <a:rPr lang="es-CO" sz="3200" dirty="0" smtClean="0">
                <a:latin typeface="Arial" panose="020B0604020202020204" pitchFamily="34" charset="0"/>
                <a:cs typeface="Arial" panose="020B0604020202020204" pitchFamily="34" charset="0"/>
              </a:rPr>
              <a:t>..</a:t>
            </a:r>
            <a:endParaRPr lang="es-VE" sz="3200" dirty="0">
              <a:latin typeface="Arial" panose="020B0604020202020204" pitchFamily="34" charset="0"/>
              <a:cs typeface="Arial" panose="020B0604020202020204" pitchFamily="34" charset="0"/>
            </a:endParaRPr>
          </a:p>
          <a:p>
            <a:pPr algn="just"/>
            <a:r>
              <a:rPr lang="es-CO" sz="3200" dirty="0">
                <a:latin typeface="Arial" panose="020B0604020202020204" pitchFamily="34" charset="0"/>
                <a:cs typeface="Arial" panose="020B0604020202020204" pitchFamily="34" charset="0"/>
              </a:rPr>
              <a:t> </a:t>
            </a:r>
            <a:endParaRPr lang="es-VE" sz="3200" dirty="0">
              <a:latin typeface="Arial" panose="020B0604020202020204" pitchFamily="34" charset="0"/>
              <a:cs typeface="Arial" panose="020B0604020202020204" pitchFamily="34" charset="0"/>
            </a:endParaRPr>
          </a:p>
          <a:p>
            <a:pPr algn="just"/>
            <a:endParaRPr lang="es-VE" sz="3200" dirty="0">
              <a:latin typeface="Arial" panose="020B0604020202020204" pitchFamily="34" charset="0"/>
              <a:cs typeface="Arial" panose="020B0604020202020204" pitchFamily="34" charset="0"/>
            </a:endParaRPr>
          </a:p>
          <a:p>
            <a:pPr algn="just"/>
            <a:endParaRPr lang="es-CO" sz="3200" dirty="0" smtClean="0">
              <a:latin typeface="Arial" panose="020B0604020202020204" pitchFamily="34" charset="0"/>
              <a:cs typeface="Arial" panose="020B0604020202020204" pitchFamily="34" charset="0"/>
            </a:endParaRPr>
          </a:p>
          <a:p>
            <a:pPr algn="just"/>
            <a:endParaRPr lang="es-VE" sz="3200" dirty="0">
              <a:latin typeface="Arial" panose="020B0604020202020204" pitchFamily="34" charset="0"/>
              <a:cs typeface="Arial" panose="020B0604020202020204" pitchFamily="34" charset="0"/>
            </a:endParaRPr>
          </a:p>
          <a:p>
            <a:pPr algn="just"/>
            <a:endParaRPr lang="es-CO" sz="3000" dirty="0">
              <a:latin typeface="Arial" panose="020B0604020202020204" pitchFamily="34" charset="0"/>
              <a:cs typeface="Arial" panose="020B0604020202020204" pitchFamily="34" charset="0"/>
            </a:endParaRPr>
          </a:p>
        </p:txBody>
      </p:sp>
      <p:sp>
        <p:nvSpPr>
          <p:cNvPr id="12" name="Rectángulo 11"/>
          <p:cNvSpPr/>
          <p:nvPr/>
        </p:nvSpPr>
        <p:spPr>
          <a:xfrm>
            <a:off x="16845764" y="32418382"/>
            <a:ext cx="13716002" cy="6370975"/>
          </a:xfrm>
          <a:prstGeom prst="rect">
            <a:avLst/>
          </a:prstGeom>
          <a:noFill/>
        </p:spPr>
        <p:txBody>
          <a:bodyPr wrap="square" lIns="91440" tIns="45720" rIns="91440" bIns="45720">
            <a:spAutoFit/>
          </a:bodyPr>
          <a:lstStyle/>
          <a:p>
            <a:pPr algn="just"/>
            <a:r>
              <a:rPr lang="es-CO" sz="3000" b="1" dirty="0">
                <a:latin typeface="Arial" panose="020B0604020202020204" pitchFamily="34" charset="0"/>
                <a:cs typeface="Arial" panose="020B0604020202020204" pitchFamily="34" charset="0"/>
              </a:rPr>
              <a:t>Conclusiones:</a:t>
            </a:r>
          </a:p>
          <a:p>
            <a:pPr algn="just"/>
            <a:r>
              <a:rPr lang="es-CO" sz="3200" dirty="0">
                <a:latin typeface="Arial" panose="020B0604020202020204" pitchFamily="34" charset="0"/>
                <a:cs typeface="Arial" panose="020B0604020202020204" pitchFamily="34" charset="0"/>
              </a:rPr>
              <a:t>Estos resultados reflejan que el semillero de investigación es una excelente herramienta para el desarrollo de competencias en investigación en los estudiantes</a:t>
            </a:r>
            <a:r>
              <a:rPr lang="es-CO" sz="3200" dirty="0" smtClean="0">
                <a:latin typeface="Arial" panose="020B0604020202020204" pitchFamily="34" charset="0"/>
                <a:cs typeface="Arial" panose="020B0604020202020204" pitchFamily="34" charset="0"/>
              </a:rPr>
              <a:t>.</a:t>
            </a:r>
          </a:p>
          <a:p>
            <a:pPr algn="just"/>
            <a:endParaRPr lang="es-CO" sz="2800" b="1" dirty="0" smtClean="0">
              <a:latin typeface="Arial" panose="020B0604020202020204" pitchFamily="34" charset="0"/>
              <a:cs typeface="Arial" panose="020B0604020202020204" pitchFamily="34" charset="0"/>
            </a:endParaRPr>
          </a:p>
          <a:p>
            <a:pPr algn="just"/>
            <a:r>
              <a:rPr lang="es-CO" sz="2800" b="1" i="1" u="sng" dirty="0" smtClean="0">
                <a:latin typeface="Arial" panose="020B0604020202020204" pitchFamily="34" charset="0"/>
                <a:cs typeface="Arial" panose="020B0604020202020204" pitchFamily="34" charset="0"/>
              </a:rPr>
              <a:t>SEMILLERO DE INVESTIGACIÓN -  AÑO 2020</a:t>
            </a:r>
          </a:p>
          <a:p>
            <a:pPr algn="just"/>
            <a:endParaRPr lang="es-CO" sz="2800" b="1" dirty="0" smtClean="0">
              <a:latin typeface="Arial" panose="020B0604020202020204" pitchFamily="34" charset="0"/>
              <a:cs typeface="Arial" panose="020B0604020202020204" pitchFamily="34" charset="0"/>
            </a:endParaRPr>
          </a:p>
          <a:p>
            <a:pPr algn="just"/>
            <a:r>
              <a:rPr lang="es-CO" sz="2800" b="1" dirty="0" smtClean="0">
                <a:latin typeface="Arial" panose="020B0604020202020204" pitchFamily="34" charset="0"/>
                <a:cs typeface="Arial" panose="020B0604020202020204" pitchFamily="34" charset="0"/>
              </a:rPr>
              <a:t>ARTÍCULOS ENVIADOS: 37</a:t>
            </a:r>
          </a:p>
          <a:p>
            <a:pPr algn="just"/>
            <a:r>
              <a:rPr lang="es-CO" sz="2800" b="1" dirty="0" smtClean="0">
                <a:latin typeface="Arial" panose="020B0604020202020204" pitchFamily="34" charset="0"/>
                <a:cs typeface="Arial" panose="020B0604020202020204" pitchFamily="34" charset="0"/>
              </a:rPr>
              <a:t>ARTÍCULOS PUBLICADOS: 7</a:t>
            </a:r>
          </a:p>
          <a:p>
            <a:pPr algn="just"/>
            <a:r>
              <a:rPr lang="es-CO" sz="2800" b="1" dirty="0" smtClean="0">
                <a:latin typeface="Arial" panose="020B0604020202020204" pitchFamily="34" charset="0"/>
                <a:cs typeface="Arial" panose="020B0604020202020204" pitchFamily="34" charset="0"/>
              </a:rPr>
              <a:t>ARTICULOS EN PROCESO: 27</a:t>
            </a:r>
          </a:p>
          <a:p>
            <a:pPr algn="just"/>
            <a:r>
              <a:rPr lang="es-CO" sz="2800" b="1" dirty="0">
                <a:latin typeface="Arial" panose="020B0604020202020204" pitchFamily="34" charset="0"/>
                <a:cs typeface="Arial" panose="020B0604020202020204" pitchFamily="34" charset="0"/>
              </a:rPr>
              <a:t>ARTÍCULOS TOTALES: 71</a:t>
            </a:r>
            <a:endParaRPr lang="es-CO" sz="2800" b="1" dirty="0" smtClean="0">
              <a:latin typeface="Arial" panose="020B0604020202020204" pitchFamily="34" charset="0"/>
              <a:cs typeface="Arial" panose="020B0604020202020204" pitchFamily="34" charset="0"/>
            </a:endParaRPr>
          </a:p>
          <a:p>
            <a:pPr algn="just"/>
            <a:endParaRPr lang="es-CO" sz="2800" b="1" dirty="0">
              <a:latin typeface="Arial" panose="020B0604020202020204" pitchFamily="34" charset="0"/>
              <a:cs typeface="Arial" panose="020B0604020202020204" pitchFamily="34" charset="0"/>
            </a:endParaRPr>
          </a:p>
          <a:p>
            <a:pPr algn="just"/>
            <a:r>
              <a:rPr lang="es-CO" sz="2800" b="1" dirty="0" smtClean="0">
                <a:latin typeface="Arial" panose="020B0604020202020204" pitchFamily="34" charset="0"/>
                <a:cs typeface="Arial" panose="020B0604020202020204" pitchFamily="34" charset="0"/>
              </a:rPr>
              <a:t>NUMERO DE ESTUDIANTES QUE HAN PARTICIPADO: 40</a:t>
            </a:r>
            <a:endParaRPr lang="es-CO" sz="2800" b="1" dirty="0">
              <a:latin typeface="Arial" panose="020B0604020202020204" pitchFamily="34" charset="0"/>
              <a:cs typeface="Arial" panose="020B0604020202020204" pitchFamily="34" charset="0"/>
            </a:endParaRPr>
          </a:p>
          <a:p>
            <a:pPr algn="just"/>
            <a:endParaRPr lang="es-CO" sz="3000" dirty="0">
              <a:latin typeface="Arial" panose="020B0604020202020204" pitchFamily="34" charset="0"/>
              <a:cs typeface="Arial" panose="020B0604020202020204" pitchFamily="34" charset="0"/>
            </a:endParaRPr>
          </a:p>
        </p:txBody>
      </p:sp>
      <p:sp>
        <p:nvSpPr>
          <p:cNvPr id="14" name="Rectángulo 13"/>
          <p:cNvSpPr/>
          <p:nvPr/>
        </p:nvSpPr>
        <p:spPr>
          <a:xfrm>
            <a:off x="10521409" y="8667922"/>
            <a:ext cx="15129917" cy="2062103"/>
          </a:xfrm>
          <a:prstGeom prst="rect">
            <a:avLst/>
          </a:prstGeom>
          <a:noFill/>
        </p:spPr>
        <p:txBody>
          <a:bodyPr wrap="square" lIns="91440" tIns="45720" rIns="91440" bIns="45720">
            <a:spAutoFit/>
          </a:bodyPr>
          <a:lstStyle/>
          <a:p>
            <a:r>
              <a:rPr lang="es-CO" sz="3200" i="1" dirty="0" smtClean="0">
                <a:latin typeface="Arial" panose="020B0604020202020204" pitchFamily="34" charset="0"/>
                <a:cs typeface="Arial" panose="020B0604020202020204" pitchFamily="34" charset="0"/>
              </a:rPr>
              <a:t>Autores</a:t>
            </a:r>
            <a:r>
              <a:rPr lang="es-CO" sz="3200" i="1" dirty="0">
                <a:latin typeface="Arial" panose="020B0604020202020204" pitchFamily="34" charset="0"/>
                <a:cs typeface="Arial" panose="020B0604020202020204" pitchFamily="34" charset="0"/>
              </a:rPr>
              <a:t>:</a:t>
            </a:r>
          </a:p>
          <a:p>
            <a:r>
              <a:rPr lang="es-CO" sz="3200" dirty="0" err="1">
                <a:latin typeface="Arial" panose="020B0604020202020204" pitchFamily="34" charset="0"/>
                <a:cs typeface="Arial" panose="020B0604020202020204" pitchFamily="34" charset="0"/>
              </a:rPr>
              <a:t>Maria</a:t>
            </a:r>
            <a:r>
              <a:rPr lang="es-CO" sz="3200" dirty="0">
                <a:latin typeface="Arial" panose="020B0604020202020204" pitchFamily="34" charset="0"/>
                <a:cs typeface="Arial" panose="020B0604020202020204" pitchFamily="34" charset="0"/>
              </a:rPr>
              <a:t> Paula </a:t>
            </a:r>
            <a:r>
              <a:rPr lang="es-CO" sz="3200" dirty="0" smtClean="0">
                <a:latin typeface="Arial" panose="020B0604020202020204" pitchFamily="34" charset="0"/>
                <a:cs typeface="Arial" panose="020B0604020202020204" pitchFamily="34" charset="0"/>
              </a:rPr>
              <a:t>Prieto, </a:t>
            </a:r>
            <a:r>
              <a:rPr lang="es-CO" sz="3200" dirty="0" err="1">
                <a:latin typeface="Arial" panose="020B0604020202020204" pitchFamily="34" charset="0"/>
                <a:cs typeface="Arial" panose="020B0604020202020204" pitchFamily="34" charset="0"/>
              </a:rPr>
              <a:t>Jeimy</a:t>
            </a:r>
            <a:r>
              <a:rPr lang="es-CO" sz="3200" dirty="0">
                <a:latin typeface="Arial" panose="020B0604020202020204" pitchFamily="34" charset="0"/>
                <a:cs typeface="Arial" panose="020B0604020202020204" pitchFamily="34" charset="0"/>
              </a:rPr>
              <a:t> </a:t>
            </a:r>
            <a:r>
              <a:rPr lang="es-CO" sz="3200" dirty="0" smtClean="0">
                <a:latin typeface="Arial" panose="020B0604020202020204" pitchFamily="34" charset="0"/>
                <a:cs typeface="Arial" panose="020B0604020202020204" pitchFamily="34" charset="0"/>
              </a:rPr>
              <a:t> </a:t>
            </a:r>
            <a:r>
              <a:rPr lang="es-CO" sz="3200" dirty="0" err="1" smtClean="0">
                <a:latin typeface="Arial" panose="020B0604020202020204" pitchFamily="34" charset="0"/>
                <a:cs typeface="Arial" panose="020B0604020202020204" pitchFamily="34" charset="0"/>
              </a:rPr>
              <a:t>Lizeth</a:t>
            </a:r>
            <a:r>
              <a:rPr lang="es-CO" sz="3200" dirty="0" smtClean="0">
                <a:latin typeface="Arial" panose="020B0604020202020204" pitchFamily="34" charset="0"/>
                <a:cs typeface="Arial" panose="020B0604020202020204" pitchFamily="34" charset="0"/>
              </a:rPr>
              <a:t> Forero, </a:t>
            </a:r>
            <a:r>
              <a:rPr lang="es-CO" sz="3200" dirty="0">
                <a:latin typeface="Arial" panose="020B0604020202020204" pitchFamily="34" charset="0"/>
                <a:cs typeface="Arial" panose="020B0604020202020204" pitchFamily="34" charset="0"/>
              </a:rPr>
              <a:t>Sharon </a:t>
            </a:r>
            <a:r>
              <a:rPr lang="es-CO" sz="3200" dirty="0" err="1" smtClean="0">
                <a:latin typeface="Arial" panose="020B0604020202020204" pitchFamily="34" charset="0"/>
                <a:cs typeface="Arial" panose="020B0604020202020204" pitchFamily="34" charset="0"/>
              </a:rPr>
              <a:t>Lechtig</a:t>
            </a:r>
            <a:r>
              <a:rPr lang="es-CO" sz="3200" dirty="0" smtClean="0">
                <a:latin typeface="Arial" panose="020B0604020202020204" pitchFamily="34" charset="0"/>
                <a:cs typeface="Arial" panose="020B0604020202020204" pitchFamily="34" charset="0"/>
              </a:rPr>
              <a:t>,  </a:t>
            </a:r>
            <a:r>
              <a:rPr lang="es-CO" sz="3200" dirty="0">
                <a:latin typeface="Arial" panose="020B0604020202020204" pitchFamily="34" charset="0"/>
                <a:cs typeface="Arial" panose="020B0604020202020204" pitchFamily="34" charset="0"/>
              </a:rPr>
              <a:t>Luis Gustavo </a:t>
            </a:r>
            <a:r>
              <a:rPr lang="es-CO" sz="3200" dirty="0" smtClean="0">
                <a:latin typeface="Arial" panose="020B0604020202020204" pitchFamily="34" charset="0"/>
                <a:cs typeface="Arial" panose="020B0604020202020204" pitchFamily="34" charset="0"/>
              </a:rPr>
              <a:t>Celis</a:t>
            </a:r>
          </a:p>
          <a:p>
            <a:r>
              <a:rPr lang="es-CO" sz="3200" dirty="0" smtClean="0">
                <a:latin typeface="Arial" panose="020B0604020202020204" pitchFamily="34" charset="0"/>
                <a:cs typeface="Arial" panose="020B0604020202020204" pitchFamily="34" charset="0"/>
              </a:rPr>
              <a:t>Facultad de Medicina Universidad de La Sabana </a:t>
            </a:r>
          </a:p>
          <a:p>
            <a:r>
              <a:rPr lang="es-CO" sz="3200" dirty="0" smtClean="0">
                <a:latin typeface="Arial" panose="020B0604020202020204" pitchFamily="34" charset="0"/>
                <a:cs typeface="Arial" panose="020B0604020202020204" pitchFamily="34" charset="0"/>
              </a:rPr>
              <a:t>Correo Electrónico: luis.celis@unisabana.edu.co.</a:t>
            </a:r>
            <a:endParaRPr lang="es-VE" sz="3200" dirty="0">
              <a:latin typeface="Arial" panose="020B0604020202020204" pitchFamily="34" charset="0"/>
              <a:cs typeface="Arial" panose="020B0604020202020204" pitchFamily="34" charset="0"/>
            </a:endParaRPr>
          </a:p>
        </p:txBody>
      </p:sp>
      <p:sp>
        <p:nvSpPr>
          <p:cNvPr id="15" name="Rectángulo 14"/>
          <p:cNvSpPr/>
          <p:nvPr/>
        </p:nvSpPr>
        <p:spPr>
          <a:xfrm>
            <a:off x="16990142" y="11520948"/>
            <a:ext cx="13716002" cy="5509200"/>
          </a:xfrm>
          <a:prstGeom prst="rect">
            <a:avLst/>
          </a:prstGeom>
          <a:noFill/>
        </p:spPr>
        <p:txBody>
          <a:bodyPr wrap="square" lIns="91440" tIns="45720" rIns="91440" bIns="45720">
            <a:spAutoFit/>
          </a:bodyPr>
          <a:lstStyle/>
          <a:p>
            <a:pPr algn="just"/>
            <a:r>
              <a:rPr lang="es-CO" sz="3200" b="1" dirty="0">
                <a:latin typeface="Arial" panose="020B0604020202020204" pitchFamily="34" charset="0"/>
                <a:cs typeface="Arial" panose="020B0604020202020204" pitchFamily="34" charset="0"/>
              </a:rPr>
              <a:t>Metodología:</a:t>
            </a:r>
          </a:p>
          <a:p>
            <a:pPr algn="just"/>
            <a:r>
              <a:rPr lang="es-CO" sz="3200" dirty="0">
                <a:latin typeface="Arial" panose="020B0604020202020204" pitchFamily="34" charset="0"/>
                <a:cs typeface="Arial" panose="020B0604020202020204" pitchFamily="34" charset="0"/>
              </a:rPr>
              <a:t>La Metodología utilizada bajo un enfoque constructivista y de investigación formativa consta de las siguientes etapas:</a:t>
            </a:r>
          </a:p>
          <a:p>
            <a:pPr marL="457200" indent="-457200" algn="just">
              <a:buFont typeface="Wingdings" panose="05000000000000000000" pitchFamily="2" charset="2"/>
              <a:buChar char="ü"/>
            </a:pPr>
            <a:endParaRPr lang="es-VE" sz="32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ü"/>
            </a:pPr>
            <a:r>
              <a:rPr lang="es-CO" sz="3200" dirty="0">
                <a:latin typeface="Arial" panose="020B0604020202020204" pitchFamily="34" charset="0"/>
                <a:cs typeface="Arial" panose="020B0604020202020204" pitchFamily="34" charset="0"/>
              </a:rPr>
              <a:t>Reforzamiento del Método Científico.</a:t>
            </a:r>
            <a:endParaRPr lang="es-VE" sz="32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ü"/>
            </a:pPr>
            <a:r>
              <a:rPr lang="es-CO" sz="3200" dirty="0">
                <a:latin typeface="Arial" panose="020B0604020202020204" pitchFamily="34" charset="0"/>
                <a:cs typeface="Arial" panose="020B0604020202020204" pitchFamily="34" charset="0"/>
              </a:rPr>
              <a:t>Pautas para la elaboración de artículos científicos que incluye en su primera etapa la revisión bibliográfica en base de datos especializadas.</a:t>
            </a:r>
            <a:endParaRPr lang="es-VE" sz="32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ü"/>
            </a:pPr>
            <a:r>
              <a:rPr lang="es-CO" sz="3200" dirty="0">
                <a:latin typeface="Arial" panose="020B0604020202020204" pitchFamily="34" charset="0"/>
                <a:cs typeface="Arial" panose="020B0604020202020204" pitchFamily="34" charset="0"/>
              </a:rPr>
              <a:t>Vinculación a proyectos de investigación.</a:t>
            </a:r>
            <a:endParaRPr lang="es-VE" sz="32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ü"/>
            </a:pPr>
            <a:r>
              <a:rPr lang="es-CO" sz="3200" dirty="0">
                <a:latin typeface="Arial" panose="020B0604020202020204" pitchFamily="34" charset="0"/>
                <a:cs typeface="Arial" panose="020B0604020202020204" pitchFamily="34" charset="0"/>
              </a:rPr>
              <a:t>Elaboración y presentación de ponencias en eventos nacionales e internacionales.</a:t>
            </a:r>
            <a:endParaRPr lang="es-VE" sz="32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ü"/>
            </a:pPr>
            <a:r>
              <a:rPr lang="es-CO" sz="3200" dirty="0">
                <a:latin typeface="Arial" panose="020B0604020202020204" pitchFamily="34" charset="0"/>
                <a:cs typeface="Arial" panose="020B0604020202020204" pitchFamily="34" charset="0"/>
              </a:rPr>
              <a:t>Elaboración y publicación de Artículos en Revistas Indexadas</a:t>
            </a:r>
          </a:p>
        </p:txBody>
      </p:sp>
      <p:pic>
        <p:nvPicPr>
          <p:cNvPr id="1028" name="Picture 4" descr="Afacom - Gestión de Contenidos Digitales: un curso de la Universidad de la  Sabana en Españ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71354" y="3026980"/>
            <a:ext cx="3627701" cy="2802087"/>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14"/>
          <p:cNvSpPr/>
          <p:nvPr/>
        </p:nvSpPr>
        <p:spPr>
          <a:xfrm>
            <a:off x="16705490" y="26019200"/>
            <a:ext cx="13716002" cy="6001643"/>
          </a:xfrm>
          <a:prstGeom prst="rect">
            <a:avLst/>
          </a:prstGeom>
          <a:noFill/>
        </p:spPr>
        <p:txBody>
          <a:bodyPr wrap="square" lIns="91440" tIns="45720" rIns="91440" bIns="45720">
            <a:spAutoFit/>
          </a:bodyPr>
          <a:lstStyle/>
          <a:p>
            <a:pPr algn="just"/>
            <a:r>
              <a:rPr lang="es-CO" sz="3200" b="1" dirty="0">
                <a:latin typeface="Arial" panose="020B0604020202020204" pitchFamily="34" charset="0"/>
                <a:cs typeface="Arial" panose="020B0604020202020204" pitchFamily="34" charset="0"/>
              </a:rPr>
              <a:t>Resultados</a:t>
            </a:r>
            <a:r>
              <a:rPr lang="es-CO" sz="3200" dirty="0">
                <a:latin typeface="Arial" panose="020B0604020202020204" pitchFamily="34" charset="0"/>
                <a:cs typeface="Arial" panose="020B0604020202020204" pitchFamily="34" charset="0"/>
              </a:rPr>
              <a:t>:</a:t>
            </a:r>
          </a:p>
          <a:p>
            <a:pPr algn="just"/>
            <a:r>
              <a:rPr lang="es-CO" sz="3200" dirty="0" smtClean="0">
                <a:latin typeface="Arial" panose="020B0604020202020204" pitchFamily="34" charset="0"/>
                <a:cs typeface="Arial" panose="020B0604020202020204" pitchFamily="34" charset="0"/>
              </a:rPr>
              <a:t>Los </a:t>
            </a:r>
            <a:r>
              <a:rPr lang="es-CO" sz="3200" dirty="0">
                <a:latin typeface="Arial" panose="020B0604020202020204" pitchFamily="34" charset="0"/>
                <a:cs typeface="Arial" panose="020B0604020202020204" pitchFamily="34" charset="0"/>
              </a:rPr>
              <a:t>resultados obtenidos se han visto reflejados en la elaboración y presentación de ponencias en eventos nacionales e internacionales varias de las cuales han sido premiadas como mejor trabajo de investigación, publicación de artículos en revistas indexadas, al igual que el desarrollo de competencias blandas como liderazgo, trabajo en equipo y comunicación</a:t>
            </a:r>
            <a:r>
              <a:rPr lang="es-CO" sz="3200" dirty="0" smtClean="0">
                <a:latin typeface="Arial" panose="020B0604020202020204" pitchFamily="34" charset="0"/>
                <a:cs typeface="Arial" panose="020B0604020202020204" pitchFamily="34" charset="0"/>
              </a:rPr>
              <a:t>.</a:t>
            </a:r>
          </a:p>
          <a:p>
            <a:pPr algn="just"/>
            <a:r>
              <a:rPr lang="es-CO" sz="3200" dirty="0" smtClean="0">
                <a:latin typeface="Arial" panose="020B0604020202020204" pitchFamily="34" charset="0"/>
                <a:cs typeface="Arial" panose="020B0604020202020204" pitchFamily="34" charset="0"/>
              </a:rPr>
              <a:t> </a:t>
            </a:r>
          </a:p>
          <a:p>
            <a:pPr algn="just"/>
            <a:r>
              <a:rPr lang="es-CO" sz="3200" dirty="0" smtClean="0">
                <a:latin typeface="Arial" panose="020B0604020202020204" pitchFamily="34" charset="0"/>
                <a:cs typeface="Arial" panose="020B0604020202020204" pitchFamily="34" charset="0"/>
              </a:rPr>
              <a:t>El </a:t>
            </a:r>
            <a:r>
              <a:rPr lang="es-CO" sz="3200" dirty="0">
                <a:latin typeface="Arial" panose="020B0604020202020204" pitchFamily="34" charset="0"/>
                <a:cs typeface="Arial" panose="020B0604020202020204" pitchFamily="34" charset="0"/>
              </a:rPr>
              <a:t>desarrollo de estas competencias blandas generó al interior del semillero una dinámica de relevo generacional que ha permitido la continuidad del trabajo por las diversas generaciones participantes que hemos llamado el modelo del panal por su similitud con la el modelo social de las abejas.</a:t>
            </a:r>
          </a:p>
        </p:txBody>
      </p:sp>
      <p:pic>
        <p:nvPicPr>
          <p:cNvPr id="2" name="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86366" y="17195084"/>
            <a:ext cx="11237495" cy="8417905"/>
          </a:xfrm>
          <a:prstGeom prst="rect">
            <a:avLst/>
          </a:prstGeom>
        </p:spPr>
      </p:pic>
    </p:spTree>
    <p:extLst>
      <p:ext uri="{BB962C8B-B14F-4D97-AF65-F5344CB8AC3E}">
        <p14:creationId xmlns:p14="http://schemas.microsoft.com/office/powerpoint/2010/main" val="61474578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401</TotalTime>
  <Words>661</Words>
  <Application>Microsoft Office PowerPoint</Application>
  <PresentationFormat>Personalizado</PresentationFormat>
  <Paragraphs>55</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Calibri</vt:lpstr>
      <vt:lpstr>Calibri Light</vt:lpstr>
      <vt:lpstr>Wingdings</vt:lpstr>
      <vt:lpstr>Tema de Office</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laptop</cp:lastModifiedBy>
  <cp:revision>37</cp:revision>
  <dcterms:created xsi:type="dcterms:W3CDTF">2019-02-19T15:30:16Z</dcterms:created>
  <dcterms:modified xsi:type="dcterms:W3CDTF">2020-10-28T14:55:38Z</dcterms:modified>
</cp:coreProperties>
</file>