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919775"/>
  <p:notesSz cx="6858000" cy="9144000"/>
  <p:defaultTextStyle>
    <a:defPPr>
      <a:defRPr lang="es-CO"/>
    </a:defPPr>
    <a:lvl1pPr marL="0" algn="l" defTabSz="3663269" rtl="0" eaLnBrk="1" latinLnBrk="0" hangingPunct="1">
      <a:defRPr sz="7211" kern="1200">
        <a:solidFill>
          <a:schemeClr val="tx1"/>
        </a:solidFill>
        <a:latin typeface="+mn-lt"/>
        <a:ea typeface="+mn-ea"/>
        <a:cs typeface="+mn-cs"/>
      </a:defRPr>
    </a:lvl1pPr>
    <a:lvl2pPr marL="1831635" algn="l" defTabSz="3663269" rtl="0" eaLnBrk="1" latinLnBrk="0" hangingPunct="1">
      <a:defRPr sz="7211" kern="1200">
        <a:solidFill>
          <a:schemeClr val="tx1"/>
        </a:solidFill>
        <a:latin typeface="+mn-lt"/>
        <a:ea typeface="+mn-ea"/>
        <a:cs typeface="+mn-cs"/>
      </a:defRPr>
    </a:lvl2pPr>
    <a:lvl3pPr marL="3663269" algn="l" defTabSz="3663269" rtl="0" eaLnBrk="1" latinLnBrk="0" hangingPunct="1">
      <a:defRPr sz="7211" kern="1200">
        <a:solidFill>
          <a:schemeClr val="tx1"/>
        </a:solidFill>
        <a:latin typeface="+mn-lt"/>
        <a:ea typeface="+mn-ea"/>
        <a:cs typeface="+mn-cs"/>
      </a:defRPr>
    </a:lvl3pPr>
    <a:lvl4pPr marL="5494904" algn="l" defTabSz="3663269" rtl="0" eaLnBrk="1" latinLnBrk="0" hangingPunct="1">
      <a:defRPr sz="7211" kern="1200">
        <a:solidFill>
          <a:schemeClr val="tx1"/>
        </a:solidFill>
        <a:latin typeface="+mn-lt"/>
        <a:ea typeface="+mn-ea"/>
        <a:cs typeface="+mn-cs"/>
      </a:defRPr>
    </a:lvl4pPr>
    <a:lvl5pPr marL="7326539" algn="l" defTabSz="3663269" rtl="0" eaLnBrk="1" latinLnBrk="0" hangingPunct="1">
      <a:defRPr sz="7211" kern="1200">
        <a:solidFill>
          <a:schemeClr val="tx1"/>
        </a:solidFill>
        <a:latin typeface="+mn-lt"/>
        <a:ea typeface="+mn-ea"/>
        <a:cs typeface="+mn-cs"/>
      </a:defRPr>
    </a:lvl5pPr>
    <a:lvl6pPr marL="9158173" algn="l" defTabSz="3663269" rtl="0" eaLnBrk="1" latinLnBrk="0" hangingPunct="1">
      <a:defRPr sz="7211" kern="1200">
        <a:solidFill>
          <a:schemeClr val="tx1"/>
        </a:solidFill>
        <a:latin typeface="+mn-lt"/>
        <a:ea typeface="+mn-ea"/>
        <a:cs typeface="+mn-cs"/>
      </a:defRPr>
    </a:lvl6pPr>
    <a:lvl7pPr marL="10989808" algn="l" defTabSz="3663269" rtl="0" eaLnBrk="1" latinLnBrk="0" hangingPunct="1">
      <a:defRPr sz="7211" kern="1200">
        <a:solidFill>
          <a:schemeClr val="tx1"/>
        </a:solidFill>
        <a:latin typeface="+mn-lt"/>
        <a:ea typeface="+mn-ea"/>
        <a:cs typeface="+mn-cs"/>
      </a:defRPr>
    </a:lvl7pPr>
    <a:lvl8pPr marL="12821442" algn="l" defTabSz="3663269" rtl="0" eaLnBrk="1" latinLnBrk="0" hangingPunct="1">
      <a:defRPr sz="7211" kern="1200">
        <a:solidFill>
          <a:schemeClr val="tx1"/>
        </a:solidFill>
        <a:latin typeface="+mn-lt"/>
        <a:ea typeface="+mn-ea"/>
        <a:cs typeface="+mn-cs"/>
      </a:defRPr>
    </a:lvl8pPr>
    <a:lvl9pPr marL="14653077" algn="l" defTabSz="3663269" rtl="0" eaLnBrk="1" latinLnBrk="0" hangingPunct="1">
      <a:defRPr sz="72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cARDONA" initials="Lc" lastIdx="1" clrIdx="0">
    <p:extLst>
      <p:ext uri="{19B8F6BF-5375-455C-9EA6-DF929625EA0E}">
        <p15:presenceInfo xmlns:p15="http://schemas.microsoft.com/office/powerpoint/2012/main" userId="01ea83cfe9c6bf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82" autoAdjust="0"/>
    <p:restoredTop sz="94660"/>
  </p:normalViewPr>
  <p:slideViewPr>
    <p:cSldViewPr snapToGrid="0">
      <p:cViewPr>
        <p:scale>
          <a:sx n="46" d="100"/>
          <a:sy n="46" d="100"/>
        </p:scale>
        <p:origin x="72" y="-76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187800"/>
            <a:ext cx="27539395" cy="15290588"/>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3068052"/>
            <a:ext cx="24299466" cy="106037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18649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4106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38321"/>
            <a:ext cx="6986096" cy="372199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38321"/>
            <a:ext cx="20553298" cy="372199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79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31396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949457"/>
            <a:ext cx="27944386" cy="18269403"/>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9391695"/>
            <a:ext cx="27944386" cy="960744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3E3AC3-8D95-46AD-A58B-D19ABEA1D8B5}" type="datetimeFigureOut">
              <a:rPr lang="es-CO" smtClean="0"/>
              <a:t>29/10/2020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9481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B3E3AC3-8D95-46AD-A58B-D19ABEA1D8B5}" type="datetimeFigureOut">
              <a:rPr lang="es-CO" smtClean="0"/>
              <a:t>29/10/2020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5284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38331"/>
            <a:ext cx="27944386" cy="8489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766448"/>
            <a:ext cx="13706415"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4" name="Content Placeholder 3"/>
          <p:cNvSpPr>
            <a:spLocks noGrp="1"/>
          </p:cNvSpPr>
          <p:nvPr>
            <p:ph sz="half" idx="2"/>
          </p:nvPr>
        </p:nvSpPr>
        <p:spPr>
          <a:xfrm>
            <a:off x="2231675" y="16042918"/>
            <a:ext cx="13706415"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766448"/>
            <a:ext cx="13773917"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6" name="Content Placeholder 5"/>
          <p:cNvSpPr>
            <a:spLocks noGrp="1"/>
          </p:cNvSpPr>
          <p:nvPr>
            <p:ph sz="quarter" idx="4"/>
          </p:nvPr>
        </p:nvSpPr>
        <p:spPr>
          <a:xfrm>
            <a:off x="16402142" y="16042918"/>
            <a:ext cx="13773917"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B3E3AC3-8D95-46AD-A58B-D19ABEA1D8B5}" type="datetimeFigureOut">
              <a:rPr lang="es-CO" smtClean="0"/>
              <a:t>29/10/2020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04565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8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E3AC3-8D95-46AD-A58B-D19ABEA1D8B5}" type="datetimeFigureOut">
              <a:rPr lang="es-CO" smtClean="0"/>
              <a:t>29/10/2020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29660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323644"/>
            <a:ext cx="16402140" cy="31211507"/>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29/10/2020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146998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323644"/>
            <a:ext cx="16402140" cy="31211507"/>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29/10/2020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2304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38331"/>
            <a:ext cx="27944386" cy="8489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691607"/>
            <a:ext cx="27944386" cy="2786669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707135"/>
            <a:ext cx="7289840" cy="2338321"/>
          </a:xfrm>
          <a:prstGeom prst="rect">
            <a:avLst/>
          </a:prstGeom>
        </p:spPr>
        <p:txBody>
          <a:bodyPr vert="horz" lIns="91440" tIns="45720" rIns="91440" bIns="45720" rtlCol="0" anchor="ctr"/>
          <a:lstStyle>
            <a:lvl1pPr algn="l">
              <a:defRPr sz="4252">
                <a:solidFill>
                  <a:schemeClr val="tx1">
                    <a:tint val="75000"/>
                  </a:schemeClr>
                </a:solidFill>
              </a:defRPr>
            </a:lvl1pPr>
          </a:lstStyle>
          <a:p>
            <a:fld id="{BB3E3AC3-8D95-46AD-A58B-D19ABEA1D8B5}" type="datetimeFigureOut">
              <a:rPr lang="es-CO" smtClean="0"/>
              <a:t>29/10/2020</a:t>
            </a:fld>
            <a:endParaRPr lang="es-CO"/>
          </a:p>
        </p:txBody>
      </p:sp>
      <p:sp>
        <p:nvSpPr>
          <p:cNvPr id="5" name="Footer Placeholder 4"/>
          <p:cNvSpPr>
            <a:spLocks noGrp="1"/>
          </p:cNvSpPr>
          <p:nvPr>
            <p:ph type="ftr" sz="quarter" idx="3"/>
          </p:nvPr>
        </p:nvSpPr>
        <p:spPr>
          <a:xfrm>
            <a:off x="10732264" y="40707135"/>
            <a:ext cx="10934760" cy="2338321"/>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22881997" y="40707135"/>
            <a:ext cx="7289840" cy="2338321"/>
          </a:xfrm>
          <a:prstGeom prst="rect">
            <a:avLst/>
          </a:prstGeom>
        </p:spPr>
        <p:txBody>
          <a:bodyPr vert="horz" lIns="91440" tIns="45720" rIns="91440" bIns="45720" rtlCol="0" anchor="ctr"/>
          <a:lstStyle>
            <a:lvl1pPr algn="r">
              <a:defRPr sz="4252">
                <a:solidFill>
                  <a:schemeClr val="tx1">
                    <a:tint val="75000"/>
                  </a:schemeClr>
                </a:solidFill>
              </a:defRPr>
            </a:lvl1pPr>
          </a:lstStyle>
          <a:p>
            <a:fld id="{3D565BF8-6208-414B-8783-24B4BB6C5105}" type="slidenum">
              <a:rPr lang="es-CO" smtClean="0"/>
              <a:t>‹Nº›</a:t>
            </a:fld>
            <a:endParaRPr lang="es-CO"/>
          </a:p>
        </p:txBody>
      </p:sp>
    </p:spTree>
    <p:extLst>
      <p:ext uri="{BB962C8B-B14F-4D97-AF65-F5344CB8AC3E}">
        <p14:creationId xmlns:p14="http://schemas.microsoft.com/office/powerpoint/2010/main" val="330564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213432" y="6207439"/>
            <a:ext cx="20660946" cy="2308324"/>
          </a:xfrm>
          <a:prstGeom prst="rect">
            <a:avLst/>
          </a:prstGeom>
          <a:noFill/>
        </p:spPr>
        <p:txBody>
          <a:bodyPr wrap="square" lIns="91440" tIns="45720" rIns="91440" bIns="45720">
            <a:spAutoFit/>
          </a:bodyPr>
          <a:lstStyle/>
          <a:p>
            <a:pPr algn="ctr"/>
            <a:r>
              <a:rPr lang="es-CO" sz="7200" b="1" cap="none" spc="0"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 VIDEO CASERO </a:t>
            </a:r>
            <a:r>
              <a:rPr lang="es-CO" sz="7200" b="1"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EN LA EVALUACION DEL APRENDIZAJE</a:t>
            </a:r>
            <a:endParaRPr lang="es-ES" sz="7200" b="1" cap="none" spc="0"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ángulo 4"/>
          <p:cNvSpPr/>
          <p:nvPr/>
        </p:nvSpPr>
        <p:spPr>
          <a:xfrm>
            <a:off x="1013254" y="11511166"/>
            <a:ext cx="14973997" cy="1938992"/>
          </a:xfrm>
          <a:prstGeom prst="rect">
            <a:avLst/>
          </a:prstGeom>
          <a:noFill/>
        </p:spPr>
        <p:txBody>
          <a:bodyPr wrap="square" lIns="91440" tIns="45720" rIns="91440" bIns="45720">
            <a:spAutoFit/>
          </a:bodyPr>
          <a:lstStyle/>
          <a:p>
            <a:pPr algn="ctr"/>
            <a:r>
              <a:rPr lang="es-CO" sz="6000" dirty="0">
                <a:solidFill>
                  <a:srgbClr val="00B0F0"/>
                </a:solidFill>
                <a:latin typeface="Arial" panose="020B0604020202020204" pitchFamily="34" charset="0"/>
                <a:cs typeface="Arial" panose="020B0604020202020204" pitchFamily="34" charset="0"/>
              </a:rPr>
              <a:t>LA EVALUACION DEL APRENDIZAJE EN TIEMPOS DE PANDEMIA</a:t>
            </a:r>
          </a:p>
        </p:txBody>
      </p:sp>
      <p:sp>
        <p:nvSpPr>
          <p:cNvPr id="6" name="Rectángulo 5"/>
          <p:cNvSpPr/>
          <p:nvPr/>
        </p:nvSpPr>
        <p:spPr>
          <a:xfrm>
            <a:off x="1642250" y="32562385"/>
            <a:ext cx="13985678" cy="9462590"/>
          </a:xfrm>
          <a:prstGeom prst="rect">
            <a:avLst/>
          </a:prstGeom>
          <a:noFill/>
        </p:spPr>
        <p:txBody>
          <a:bodyPr wrap="square" lIns="91440" tIns="45720" rIns="91440" bIns="45720" numCol="2">
            <a:spAutoFit/>
          </a:bodyPr>
          <a:lstStyle/>
          <a:p>
            <a:pPr lvl="1"/>
            <a:r>
              <a:rPr lang="es-CO" sz="2800" b="1" i="1" u="sng" dirty="0">
                <a:latin typeface="Arial" panose="020B0604020202020204" pitchFamily="34" charset="0"/>
                <a:cs typeface="Arial" panose="020B0604020202020204" pitchFamily="34" charset="0"/>
              </a:rPr>
              <a:t>REFERENCIAS</a:t>
            </a:r>
          </a:p>
          <a:p>
            <a:pPr marL="20955" indent="-6350" algn="l">
              <a:lnSpc>
                <a:spcPct val="107000"/>
              </a:lnSpc>
              <a:spcAft>
                <a:spcPts val="875"/>
              </a:spcAft>
            </a:pPr>
            <a:endParaRPr lang="es-CO" sz="3200" i="1" dirty="0">
              <a:solidFill>
                <a:srgbClr val="363635"/>
              </a:solidFill>
              <a:effectLst/>
              <a:latin typeface="Arial" panose="020B0604020202020204" pitchFamily="34" charset="0"/>
              <a:ea typeface="Calibri" panose="020F0502020204030204" pitchFamily="34" charset="0"/>
              <a:cs typeface="Arial" panose="020B0604020202020204" pitchFamily="34" charset="0"/>
            </a:endParaRPr>
          </a:p>
          <a:p>
            <a:pPr marL="20955" indent="-6350" algn="l">
              <a:lnSpc>
                <a:spcPct val="107000"/>
              </a:lnSpc>
              <a:spcAft>
                <a:spcPts val="875"/>
              </a:spcAft>
            </a:pPr>
            <a:r>
              <a:rPr lang="es-CO" sz="3200" i="1" dirty="0">
                <a:solidFill>
                  <a:srgbClr val="363635"/>
                </a:solidFill>
                <a:latin typeface="Arial" panose="020B0604020202020204" pitchFamily="34" charset="0"/>
                <a:ea typeface="Calibri" panose="020F0502020204030204" pitchFamily="34" charset="0"/>
                <a:cs typeface="Arial" panose="020B0604020202020204" pitchFamily="34" charset="0"/>
              </a:rPr>
              <a:t>Universidad Nacional Autónoma de México-Coordinación de Desarrollo Educativo e Innovación Curricular (CODEIC)</a:t>
            </a:r>
            <a:endParaRPr lang="es-CO" sz="3200" i="1" dirty="0">
              <a:solidFill>
                <a:srgbClr val="363635"/>
              </a:solidFill>
              <a:effectLst/>
              <a:latin typeface="Arial" panose="020B0604020202020204" pitchFamily="34" charset="0"/>
              <a:ea typeface="Calibri" panose="020F0502020204030204" pitchFamily="34" charset="0"/>
              <a:cs typeface="Arial" panose="020B0604020202020204" pitchFamily="34" charset="0"/>
            </a:endParaRPr>
          </a:p>
          <a:p>
            <a:pPr marL="20955" indent="-6350" algn="l">
              <a:lnSpc>
                <a:spcPct val="107000"/>
              </a:lnSpc>
              <a:spcAft>
                <a:spcPts val="875"/>
              </a:spcAft>
            </a:pPr>
            <a:r>
              <a:rPr lang="es-CO" sz="3200" i="1" dirty="0">
                <a:solidFill>
                  <a:srgbClr val="363635"/>
                </a:solidFill>
                <a:effectLst/>
                <a:latin typeface="Arial" panose="020B0604020202020204" pitchFamily="34" charset="0"/>
                <a:ea typeface="Calibri" panose="020F0502020204030204" pitchFamily="34" charset="0"/>
                <a:cs typeface="Arial" panose="020B0604020202020204" pitchFamily="34" charset="0"/>
              </a:rPr>
              <a:t>Revista Digital Universitaria                                                </a:t>
            </a:r>
            <a:endParaRPr lang="es-CO"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0955" indent="-6350" algn="l">
              <a:lnSpc>
                <a:spcPct val="107000"/>
              </a:lnSpc>
              <a:spcAft>
                <a:spcPts val="875"/>
              </a:spcAft>
            </a:pPr>
            <a:r>
              <a:rPr lang="es-CO" sz="3200" dirty="0">
                <a:solidFill>
                  <a:srgbClr val="363635"/>
                </a:solidFill>
                <a:effectLst/>
                <a:latin typeface="Arial" panose="020B0604020202020204" pitchFamily="34" charset="0"/>
                <a:ea typeface="Calibri" panose="020F0502020204030204" pitchFamily="34" charset="0"/>
                <a:cs typeface="Arial" panose="020B0604020202020204" pitchFamily="34" charset="0"/>
              </a:rPr>
              <a:t>Vol. 19, Núm. 6, noviembre-diciembre 2018</a:t>
            </a:r>
          </a:p>
          <a:p>
            <a:pPr marL="20955" indent="-6350" algn="l">
              <a:lnSpc>
                <a:spcPct val="107000"/>
              </a:lnSpc>
              <a:spcAft>
                <a:spcPts val="875"/>
              </a:spcAft>
            </a:pPr>
            <a:r>
              <a:rPr lang="es-CO"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evaluación del aprendizaje de los estudiantes: ¿es realmente tan complicada? </a:t>
            </a:r>
          </a:p>
          <a:p>
            <a:pPr marL="20955" marR="178435" indent="-6350" algn="r">
              <a:lnSpc>
                <a:spcPct val="107000"/>
              </a:lnSpc>
              <a:spcAft>
                <a:spcPts val="44255"/>
              </a:spcAft>
            </a:pPr>
            <a:r>
              <a:rPr lang="es-CO" sz="3200" i="1" dirty="0">
                <a:solidFill>
                  <a:srgbClr val="363635"/>
                </a:solidFill>
                <a:effectLst/>
                <a:latin typeface="Arial" panose="020B0604020202020204" pitchFamily="34" charset="0"/>
                <a:ea typeface="Calibri" panose="020F0502020204030204" pitchFamily="34" charset="0"/>
                <a:cs typeface="Arial" panose="020B0604020202020204" pitchFamily="34" charset="0"/>
              </a:rPr>
              <a:t>Melchor Sánchez Mendiola</a:t>
            </a:r>
            <a:r>
              <a:rPr lang="es-CO" sz="3200" i="1"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20955" marR="178435" indent="-6350" algn="r">
              <a:lnSpc>
                <a:spcPct val="107000"/>
              </a:lnSpc>
              <a:spcAft>
                <a:spcPts val="44255"/>
              </a:spcAft>
            </a:pPr>
            <a:endParaRPr lang="es-CO" sz="3200" i="1" u="sng" dirty="0">
              <a:latin typeface="Arial" panose="020B0604020202020204" pitchFamily="34" charset="0"/>
              <a:cs typeface="Arial" panose="020B0604020202020204" pitchFamily="34" charset="0"/>
            </a:endParaRPr>
          </a:p>
          <a:p>
            <a:pPr lvl="1"/>
            <a:endParaRPr lang="es-CO" sz="3200" i="1" u="sng" dirty="0">
              <a:latin typeface="Arial" panose="020B0604020202020204" pitchFamily="34" charset="0"/>
              <a:cs typeface="Arial" panose="020B0604020202020204" pitchFamily="34" charset="0"/>
            </a:endParaRPr>
          </a:p>
          <a:p>
            <a:pPr lvl="1"/>
            <a:endParaRPr lang="es-CO" sz="3200" i="1" u="sng" dirty="0">
              <a:latin typeface="Arial" panose="020B0604020202020204" pitchFamily="34" charset="0"/>
              <a:cs typeface="Arial" panose="020B0604020202020204" pitchFamily="34" charset="0"/>
            </a:endParaRPr>
          </a:p>
          <a:p>
            <a:endParaRPr lang="es-CO" sz="2800" i="1" u="sng" dirty="0">
              <a:latin typeface="Arial" panose="020B0604020202020204" pitchFamily="34" charset="0"/>
              <a:cs typeface="Arial" panose="020B0604020202020204" pitchFamily="34" charset="0"/>
            </a:endParaRPr>
          </a:p>
        </p:txBody>
      </p:sp>
      <p:sp>
        <p:nvSpPr>
          <p:cNvPr id="7" name="Rectángulo 6"/>
          <p:cNvSpPr/>
          <p:nvPr/>
        </p:nvSpPr>
        <p:spPr>
          <a:xfrm>
            <a:off x="1911926" y="13916890"/>
            <a:ext cx="13716002" cy="16958489"/>
          </a:xfrm>
          <a:prstGeom prst="rect">
            <a:avLst/>
          </a:prstGeom>
          <a:noFill/>
        </p:spPr>
        <p:txBody>
          <a:bodyPr wrap="square" lIns="91440" tIns="45720" rIns="91440" bIns="45720">
            <a:spAutoFit/>
          </a:bodyPr>
          <a:lstStyle/>
          <a:p>
            <a:pPr algn="just"/>
            <a:r>
              <a:rPr lang="es-CO" sz="2800" dirty="0">
                <a:effectLst/>
                <a:latin typeface="Arial" panose="020B0604020202020204" pitchFamily="34" charset="0"/>
                <a:ea typeface="Times New Roman" panose="02020603050405020304" pitchFamily="18" charset="0"/>
                <a:cs typeface="Arial" panose="020B0604020202020204" pitchFamily="34" charset="0"/>
              </a:rPr>
              <a:t>Cada crisis trae un aprendizaje que generalmente nos muestra otra ruta </a:t>
            </a:r>
            <a:r>
              <a:rPr lang="es-CO" sz="2800" dirty="0">
                <a:latin typeface="Arial" panose="020B0604020202020204" pitchFamily="34" charset="0"/>
                <a:ea typeface="Times New Roman" panose="02020603050405020304" pitchFamily="18" charset="0"/>
                <a:cs typeface="Arial" panose="020B0604020202020204" pitchFamily="34" charset="0"/>
              </a:rPr>
              <a:t>diferente a la que a diario caminamos, las aulas se convirtieron en un espacio vacío carente del fin para lo que fueron construidas. Con la llegada del COVID-19,</a:t>
            </a:r>
            <a:r>
              <a:rPr lang="es-CO" sz="2800" dirty="0">
                <a:effectLst/>
                <a:latin typeface="Arial" panose="020B0604020202020204" pitchFamily="34" charset="0"/>
                <a:ea typeface="Times New Roman" panose="02020603050405020304" pitchFamily="18" charset="0"/>
                <a:cs typeface="Arial" panose="020B0604020202020204" pitchFamily="34" charset="0"/>
              </a:rPr>
              <a:t> </a:t>
            </a:r>
            <a:r>
              <a:rPr lang="es-CO" sz="2800" dirty="0">
                <a:latin typeface="Arial" panose="020B0604020202020204" pitchFamily="34" charset="0"/>
                <a:ea typeface="Times New Roman" panose="02020603050405020304" pitchFamily="18" charset="0"/>
                <a:cs typeface="Arial" panose="020B0604020202020204" pitchFamily="34" charset="0"/>
              </a:rPr>
              <a:t>el confinamiento el cual abrió paso a las clases virtuales.</a:t>
            </a:r>
          </a:p>
          <a:p>
            <a:pPr algn="just"/>
            <a:r>
              <a:rPr lang="es-CO" sz="2800" dirty="0">
                <a:latin typeface="Arial" panose="020B0604020202020204" pitchFamily="34" charset="0"/>
                <a:ea typeface="Times New Roman" panose="02020603050405020304" pitchFamily="18" charset="0"/>
                <a:cs typeface="Arial" panose="020B0604020202020204" pitchFamily="34" charset="0"/>
              </a:rPr>
              <a:t>Esta nueva realidad  nos obligó a reinventar la forma de enseñar, de mirar, al estudiante, de invadir ese espacio privado que es su hogar, cuando les hacemos prender las cámaras de su equipo para verlos y darnos cuenta que están ahí, atentos o no a la clase. Esta nueva forma de hacer docencia nos confronta nos saca de nuestra zona de confort y nos obliga a dar una docencia dinámica que mantenga a los estudiantes interesados  y abiertos a escuchar y  comprender, lo que los docentes queremos transmitirles.</a:t>
            </a:r>
          </a:p>
          <a:p>
            <a:pPr algn="just"/>
            <a:r>
              <a:rPr lang="es-CO" sz="2800" dirty="0">
                <a:latin typeface="Arial" panose="020B0604020202020204" pitchFamily="34" charset="0"/>
                <a:ea typeface="Times New Roman" panose="02020603050405020304" pitchFamily="18" charset="0"/>
                <a:cs typeface="Arial" panose="020B0604020202020204" pitchFamily="34" charset="0"/>
              </a:rPr>
              <a:t>  El modelo de educación virtual nos ha tomado fuera de base, sin preparación previa pero sobre todo con un interrogante muy grande si los estudiantes de todas las carreras y en especial los de medicina (que es la que nos ocupa) si están adquiriendo las competencias necesarias para el ejercicio de la profesión.</a:t>
            </a:r>
            <a:r>
              <a:rPr lang="es-CO" sz="280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es-CO" sz="2800" dirty="0">
                <a:latin typeface="Arial" panose="020B0604020202020204" pitchFamily="34" charset="0"/>
                <a:ea typeface="Times New Roman" panose="02020603050405020304" pitchFamily="18" charset="0"/>
                <a:cs typeface="Arial" panose="020B0604020202020204" pitchFamily="34" charset="0"/>
              </a:rPr>
              <a:t>Evaluar competencias de manera virtual, con exámenes escritos no nos garantiza que el estudiante las haya adquirido  ya que ellos tienen muchas formas de consultar mientras responden el examen.</a:t>
            </a:r>
          </a:p>
          <a:p>
            <a:pPr algn="just"/>
            <a:r>
              <a:rPr lang="es-CO" sz="2800" dirty="0">
                <a:effectLst/>
                <a:latin typeface="Arial" panose="020B0604020202020204" pitchFamily="34" charset="0"/>
                <a:ea typeface="Times New Roman" panose="02020603050405020304" pitchFamily="18" charset="0"/>
                <a:cs typeface="Arial" panose="020B0604020202020204" pitchFamily="34" charset="0"/>
              </a:rPr>
              <a:t>Po</a:t>
            </a:r>
            <a:r>
              <a:rPr lang="es-CO" sz="2800" dirty="0">
                <a:latin typeface="Arial" panose="020B0604020202020204" pitchFamily="34" charset="0"/>
                <a:ea typeface="Times New Roman" panose="02020603050405020304" pitchFamily="18" charset="0"/>
                <a:cs typeface="Arial" panose="020B0604020202020204" pitchFamily="34" charset="0"/>
              </a:rPr>
              <a:t>r eso una forma de evaluar lo aprendido en la materia de Comunitarias III de los componente de Geronto- Geriatría fue pedirles que hicieran un video casero con un adulto mayor, elaborando una Historia Clínica ( completa ,competencias adquiridas en semiología), la valoración geriátrica integral con todo su componente biopsicosocial y aplicando las escalas de valoración geriátrica.</a:t>
            </a:r>
          </a:p>
          <a:p>
            <a:pPr algn="just"/>
            <a:r>
              <a:rPr lang="es-CO" sz="2800" dirty="0">
                <a:effectLst/>
                <a:latin typeface="Arial" panose="020B0604020202020204" pitchFamily="34" charset="0"/>
                <a:ea typeface="Times New Roman" panose="02020603050405020304" pitchFamily="18" charset="0"/>
                <a:cs typeface="Arial" panose="020B0604020202020204" pitchFamily="34" charset="0"/>
              </a:rPr>
              <a:t>A cada estudiante </a:t>
            </a:r>
            <a:r>
              <a:rPr lang="es-CO" sz="2800" dirty="0">
                <a:latin typeface="Arial" panose="020B0604020202020204" pitchFamily="34" charset="0"/>
                <a:ea typeface="Times New Roman" panose="02020603050405020304" pitchFamily="18" charset="0"/>
                <a:cs typeface="Arial" panose="020B0604020202020204" pitchFamily="34" charset="0"/>
              </a:rPr>
              <a:t>se le dio</a:t>
            </a:r>
            <a:r>
              <a:rPr lang="es-CO" sz="2800" dirty="0">
                <a:effectLst/>
                <a:latin typeface="Arial" panose="020B0604020202020204" pitchFamily="34" charset="0"/>
                <a:ea typeface="Times New Roman" panose="02020603050405020304" pitchFamily="18" charset="0"/>
                <a:cs typeface="Arial" panose="020B0604020202020204" pitchFamily="34" charset="0"/>
              </a:rPr>
              <a:t> un limite de tiempo </a:t>
            </a:r>
            <a:r>
              <a:rPr lang="es-CO" sz="2800" dirty="0">
                <a:latin typeface="Arial" panose="020B0604020202020204" pitchFamily="34" charset="0"/>
                <a:ea typeface="Times New Roman" panose="02020603050405020304" pitchFamily="18" charset="0"/>
                <a:cs typeface="Arial" panose="020B0604020202020204" pitchFamily="34" charset="0"/>
              </a:rPr>
              <a:t>para hacer </a:t>
            </a:r>
            <a:r>
              <a:rPr lang="es-CO" sz="2800" dirty="0">
                <a:effectLst/>
                <a:latin typeface="Arial" panose="020B0604020202020204" pitchFamily="34" charset="0"/>
                <a:ea typeface="Times New Roman" panose="02020603050405020304" pitchFamily="18" charset="0"/>
                <a:cs typeface="Arial" panose="020B0604020202020204" pitchFamily="34" charset="0"/>
              </a:rPr>
              <a:t>el video (manteniendo el protocolo de bioseguridad tanto para él como para el entrevistado), luego este fue enviado  a la coordinadora de la materia, quien lo hacia   llegar a los otros docentes.</a:t>
            </a:r>
          </a:p>
          <a:p>
            <a:pPr algn="just"/>
            <a:r>
              <a:rPr lang="es-CO" sz="2800" dirty="0">
                <a:latin typeface="Arial" panose="020B0604020202020204" pitchFamily="34" charset="0"/>
                <a:ea typeface="Times New Roman" panose="02020603050405020304" pitchFamily="18" charset="0"/>
                <a:cs typeface="Arial" panose="020B0604020202020204" pitchFamily="34" charset="0"/>
              </a:rPr>
              <a:t>Después de la revisión se hizo una reunión con todos los estudiantes para compartir los videos enviados. Posteriormente</a:t>
            </a:r>
            <a:r>
              <a:rPr lang="es-CO" sz="2800" dirty="0">
                <a:effectLst/>
                <a:latin typeface="Arial" panose="020B0604020202020204" pitchFamily="34" charset="0"/>
                <a:ea typeface="Times New Roman" panose="02020603050405020304" pitchFamily="18" charset="0"/>
                <a:cs typeface="Arial" panose="020B0604020202020204" pitchFamily="34" charset="0"/>
              </a:rPr>
              <a:t> se hicieron los comentarios pertinentes a cerca de las fallas encontradas se analizaron las habilidades de comunicación del estudiante con el entrevistado, se  hizo una evaluación estructura de sus conocimientos teóricos:  evaluación biopsicosocial del adulto mayor y la aplicación de las escalas para una valoración geriátrica </a:t>
            </a:r>
            <a:r>
              <a:rPr lang="es-CO" sz="2800" dirty="0" err="1">
                <a:effectLst/>
                <a:latin typeface="Arial" panose="020B0604020202020204" pitchFamily="34" charset="0"/>
                <a:ea typeface="Times New Roman" panose="02020603050405020304" pitchFamily="18" charset="0"/>
                <a:cs typeface="Arial" panose="020B0604020202020204" pitchFamily="34" charset="0"/>
              </a:rPr>
              <a:t>integral</a:t>
            </a:r>
            <a:r>
              <a:rPr lang="es-CO" sz="2800" dirty="0" err="1">
                <a:latin typeface="Arial" panose="020B0604020202020204" pitchFamily="34" charset="0"/>
                <a:ea typeface="Times New Roman" panose="02020603050405020304" pitchFamily="18" charset="0"/>
                <a:cs typeface="Arial" panose="020B0604020202020204" pitchFamily="34" charset="0"/>
              </a:rPr>
              <a:t>.Después</a:t>
            </a:r>
            <a:r>
              <a:rPr lang="es-CO" sz="2800" dirty="0">
                <a:latin typeface="Arial" panose="020B0604020202020204" pitchFamily="34" charset="0"/>
                <a:ea typeface="Times New Roman" panose="02020603050405020304" pitchFamily="18" charset="0"/>
                <a:cs typeface="Arial" panose="020B0604020202020204" pitchFamily="34" charset="0"/>
              </a:rPr>
              <a:t> de la retroalimentación se invito al estudiante a corregir los errores encontrados para la realización del segundo video</a:t>
            </a:r>
            <a:endParaRPr lang="es-CO" sz="28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s-CO" sz="2800" dirty="0">
              <a:latin typeface="Arial" panose="020B0604020202020204" pitchFamily="34" charset="0"/>
              <a:cs typeface="Arial" panose="020B0604020202020204" pitchFamily="34" charset="0"/>
            </a:endParaRPr>
          </a:p>
          <a:p>
            <a:pPr algn="just"/>
            <a:endParaRPr lang="es-CO" sz="2800" dirty="0">
              <a:latin typeface="Arial" panose="020B0604020202020204" pitchFamily="34" charset="0"/>
              <a:cs typeface="Arial" panose="020B0604020202020204" pitchFamily="34" charset="0"/>
            </a:endParaRPr>
          </a:p>
          <a:p>
            <a:pPr algn="just"/>
            <a:endParaRPr lang="es-CO" sz="2800" dirty="0">
              <a:latin typeface="Arial" panose="020B0604020202020204" pitchFamily="34" charset="0"/>
              <a:cs typeface="Arial" panose="020B0604020202020204" pitchFamily="34" charset="0"/>
            </a:endParaRPr>
          </a:p>
          <a:p>
            <a:pPr algn="just"/>
            <a:endParaRPr lang="es-CO" sz="3200" dirty="0">
              <a:latin typeface="Arial" panose="020B0604020202020204" pitchFamily="34" charset="0"/>
              <a:cs typeface="Arial" panose="020B0604020202020204" pitchFamily="34" charset="0"/>
            </a:endParaRPr>
          </a:p>
        </p:txBody>
      </p:sp>
      <p:sp>
        <p:nvSpPr>
          <p:cNvPr id="8" name="Rectángulo 7"/>
          <p:cNvSpPr/>
          <p:nvPr/>
        </p:nvSpPr>
        <p:spPr>
          <a:xfrm rot="21074804">
            <a:off x="-110345" y="4799605"/>
            <a:ext cx="14511430" cy="1323439"/>
          </a:xfrm>
          <a:prstGeom prst="rect">
            <a:avLst/>
          </a:prstGeom>
          <a:noFill/>
        </p:spPr>
        <p:txBody>
          <a:bodyPr wrap="square" lIns="91440" tIns="45720" rIns="91440" bIns="45720">
            <a:spAutoFit/>
          </a:bodyPr>
          <a:lstStyle/>
          <a:p>
            <a:endParaRPr lang="es-CO" sz="4000" b="1" dirty="0">
              <a:solidFill>
                <a:schemeClr val="bg1"/>
              </a:solidFill>
              <a:latin typeface="Arial" panose="020B0604020202020204" pitchFamily="34" charset="0"/>
              <a:cs typeface="Arial" panose="020B0604020202020204" pitchFamily="34" charset="0"/>
            </a:endParaRPr>
          </a:p>
          <a:p>
            <a:pPr algn="ctr"/>
            <a:r>
              <a:rPr lang="es-CO" sz="4000" dirty="0">
                <a:solidFill>
                  <a:schemeClr val="bg1"/>
                </a:solidFill>
              </a:rPr>
              <a:t> </a:t>
            </a:r>
            <a:r>
              <a:rPr lang="es-CO" sz="4000" b="1" dirty="0">
                <a:solidFill>
                  <a:schemeClr val="bg1"/>
                </a:solidFill>
              </a:rPr>
              <a:t>UNIVERSIDAD LIBRE-CALI  FACULTAD DE SALUD - MEDICINA</a:t>
            </a:r>
            <a:endParaRPr lang="es-CO" sz="4000" b="1" i="1" dirty="0">
              <a:solidFill>
                <a:schemeClr val="bg1"/>
              </a:solidFill>
              <a:latin typeface="Arial" panose="020B0604020202020204" pitchFamily="34" charset="0"/>
              <a:cs typeface="Arial" panose="020B0604020202020204" pitchFamily="34" charset="0"/>
            </a:endParaRPr>
          </a:p>
        </p:txBody>
      </p:sp>
      <p:sp>
        <p:nvSpPr>
          <p:cNvPr id="11" name="Rectángulo 10"/>
          <p:cNvSpPr/>
          <p:nvPr/>
        </p:nvSpPr>
        <p:spPr>
          <a:xfrm>
            <a:off x="1661397" y="27690336"/>
            <a:ext cx="12760035" cy="5170646"/>
          </a:xfrm>
          <a:prstGeom prst="rect">
            <a:avLst/>
          </a:prstGeom>
          <a:noFill/>
        </p:spPr>
        <p:txBody>
          <a:bodyPr wrap="square" lIns="91440" tIns="45720" rIns="91440" bIns="45720">
            <a:spAutoFit/>
          </a:bodyPr>
          <a:lstStyle/>
          <a:p>
            <a:pPr algn="just"/>
            <a:endParaRPr lang="es-CO" sz="3000" b="1" dirty="0">
              <a:latin typeface="Arial" panose="020B0604020202020204" pitchFamily="34" charset="0"/>
              <a:cs typeface="Arial" panose="020B0604020202020204" pitchFamily="34" charset="0"/>
            </a:endParaRPr>
          </a:p>
          <a:p>
            <a:pPr algn="just"/>
            <a:endParaRPr lang="es-CO" sz="3000" b="1" dirty="0">
              <a:latin typeface="Arial" panose="020B0604020202020204" pitchFamily="34" charset="0"/>
              <a:cs typeface="Arial" panose="020B0604020202020204" pitchFamily="34" charset="0"/>
            </a:endParaRPr>
          </a:p>
          <a:p>
            <a:pPr algn="just"/>
            <a:r>
              <a:rPr lang="es-CO" sz="3000" b="1" dirty="0">
                <a:latin typeface="Arial" panose="020B0604020202020204" pitchFamily="34" charset="0"/>
                <a:cs typeface="Arial" panose="020B0604020202020204" pitchFamily="34" charset="0"/>
              </a:rPr>
              <a:t>RESULTADOS</a:t>
            </a:r>
            <a:r>
              <a:rPr lang="es-CO" sz="3000" dirty="0">
                <a:latin typeface="Arial" panose="020B0604020202020204" pitchFamily="34" charset="0"/>
                <a:cs typeface="Arial" panose="020B0604020202020204" pitchFamily="34" charset="0"/>
              </a:rPr>
              <a:t>:</a:t>
            </a:r>
          </a:p>
          <a:p>
            <a:pPr algn="just"/>
            <a:r>
              <a:rPr lang="es-CO" sz="3000" dirty="0">
                <a:latin typeface="Arial" panose="020B0604020202020204" pitchFamily="34" charset="0"/>
                <a:cs typeface="Arial" panose="020B0604020202020204" pitchFamily="34" charset="0"/>
              </a:rPr>
              <a:t>Aprendizaje significativo, inicialmente hubo mucho temor por parte de los estudiantes al estar solos y sin contar con un tutor que les pudiera corregir los errores y ayudar en la realización del video , ese temor fue cambiándose por la seguridad de los conocimientos teóricos que traían y esto fue mucho mas notorio en la realización del segundo video.</a:t>
            </a:r>
          </a:p>
          <a:p>
            <a:pPr algn="just"/>
            <a:r>
              <a:rPr lang="es-CO" sz="3000" dirty="0">
                <a:latin typeface="Arial" panose="020B0604020202020204" pitchFamily="34" charset="0"/>
                <a:cs typeface="Arial" panose="020B0604020202020204" pitchFamily="34" charset="0"/>
              </a:rPr>
              <a:t>Los estudiantes recibieron muy positivamente los correctivos que se les hizo porque se construyo con ellos conocimiento.</a:t>
            </a:r>
          </a:p>
          <a:p>
            <a:pPr algn="just"/>
            <a:endParaRPr lang="es-CO" sz="3000" dirty="0">
              <a:latin typeface="Arial" panose="020B0604020202020204" pitchFamily="34" charset="0"/>
              <a:cs typeface="Arial" panose="020B0604020202020204" pitchFamily="34" charset="0"/>
            </a:endParaRPr>
          </a:p>
        </p:txBody>
      </p:sp>
      <p:sp>
        <p:nvSpPr>
          <p:cNvPr id="12" name="Rectángulo 11"/>
          <p:cNvSpPr/>
          <p:nvPr/>
        </p:nvSpPr>
        <p:spPr>
          <a:xfrm>
            <a:off x="16990142" y="23970346"/>
            <a:ext cx="13716002" cy="10710624"/>
          </a:xfrm>
          <a:prstGeom prst="rect">
            <a:avLst/>
          </a:prstGeom>
          <a:noFill/>
        </p:spPr>
        <p:txBody>
          <a:bodyPr wrap="square" lIns="91440" tIns="45720" rIns="91440" bIns="45720">
            <a:spAutoFit/>
          </a:bodyPr>
          <a:lstStyle/>
          <a:p>
            <a:pPr algn="just"/>
            <a:r>
              <a:rPr lang="es-CO" sz="3000" b="1" dirty="0">
                <a:latin typeface="Arial" panose="020B0604020202020204" pitchFamily="34" charset="0"/>
                <a:cs typeface="Arial" panose="020B0604020202020204" pitchFamily="34" charset="0"/>
              </a:rPr>
              <a:t>CONCLUSIONES:</a:t>
            </a:r>
          </a:p>
          <a:p>
            <a:pPr algn="just"/>
            <a:endParaRPr lang="es-CO" sz="3000" b="1" dirty="0">
              <a:latin typeface="Arial" panose="020B0604020202020204" pitchFamily="34" charset="0"/>
              <a:cs typeface="Arial" panose="020B0604020202020204" pitchFamily="34" charset="0"/>
            </a:endParaRPr>
          </a:p>
          <a:p>
            <a:pPr algn="just"/>
            <a:r>
              <a:rPr lang="es-CO" sz="3000" dirty="0">
                <a:latin typeface="Arial" panose="020B0604020202020204" pitchFamily="34" charset="0"/>
                <a:cs typeface="Arial" panose="020B0604020202020204" pitchFamily="34" charset="0"/>
              </a:rPr>
              <a:t>Los hospitales virtuales son una gran ayuda pedagógica, pero el estudiante de medicina debe de tener contacto con el paciente, debe escucharlo y   hacer uso de la observación, el análisis y la mirada clínica. Es por esto que es muy importante que ellos puedan hacer una historia con un paciente real, que en varios casos fueron sus abuelos, sus tíos, un familiar o un vecino, a los que previamente se les solicito permiso para poderlos grabar</a:t>
            </a:r>
          </a:p>
          <a:p>
            <a:pPr algn="just"/>
            <a:r>
              <a:rPr lang="es-CO" sz="3000" dirty="0">
                <a:latin typeface="Arial" panose="020B0604020202020204" pitchFamily="34" charset="0"/>
                <a:cs typeface="Arial" panose="020B0604020202020204" pitchFamily="34" charset="0"/>
              </a:rPr>
              <a:t>Otros resultados interesantes del proyecto adicionan a los balances positivos como el orgullo familiar hacia el estudiante de medicina y aun mas importante  la conexión de ellos con sus abuelos, por primera vez, para algunos les escucharon sus patologías    y  dolencias de la tercera edad. Los estudiantes miraron sus abuelos con otros ojos sin desconocer que en su practica medica por ética ellos no serán los médicos tratantes de sus familiares  </a:t>
            </a:r>
          </a:p>
          <a:p>
            <a:pPr algn="just"/>
            <a:r>
              <a:rPr lang="es-CO" sz="3000" dirty="0">
                <a:latin typeface="Arial" panose="020B0604020202020204" pitchFamily="34" charset="0"/>
                <a:cs typeface="Arial" panose="020B0604020202020204" pitchFamily="34" charset="0"/>
              </a:rPr>
              <a:t>Escuchar las opiniones  de los estudiantes sobre el aprendizaje significativo de los videos, la aplicación practica de la teoría y el mirar en contexto que ese es el tipo de pacientes que inicialmente van a atender en la comunidad fue motivante para seguir creando estrategias donde ellos puedan aplicar  todo lo aprendido en la Atención Primaria en Salud </a:t>
            </a:r>
          </a:p>
          <a:p>
            <a:pPr algn="just"/>
            <a:endParaRPr lang="es-CO" sz="3000" dirty="0">
              <a:latin typeface="Arial" panose="020B0604020202020204" pitchFamily="34" charset="0"/>
              <a:cs typeface="Arial" panose="020B0604020202020204" pitchFamily="34" charset="0"/>
            </a:endParaRPr>
          </a:p>
          <a:p>
            <a:pPr algn="just"/>
            <a:endParaRPr lang="es-CO" sz="3000" dirty="0">
              <a:latin typeface="Arial" panose="020B0604020202020204" pitchFamily="34" charset="0"/>
              <a:cs typeface="Arial" panose="020B0604020202020204" pitchFamily="34" charset="0"/>
            </a:endParaRPr>
          </a:p>
          <a:p>
            <a:pPr algn="just"/>
            <a:endParaRPr lang="es-CO" sz="3000" dirty="0">
              <a:latin typeface="Arial" panose="020B0604020202020204" pitchFamily="34" charset="0"/>
              <a:cs typeface="Arial" panose="020B0604020202020204" pitchFamily="34" charset="0"/>
            </a:endParaRPr>
          </a:p>
          <a:p>
            <a:pPr algn="just"/>
            <a:endParaRPr lang="es-CO" sz="3000" dirty="0">
              <a:latin typeface="Arial" panose="020B0604020202020204" pitchFamily="34" charset="0"/>
              <a:cs typeface="Arial" panose="020B0604020202020204" pitchFamily="34" charset="0"/>
            </a:endParaRPr>
          </a:p>
        </p:txBody>
      </p:sp>
      <p:sp>
        <p:nvSpPr>
          <p:cNvPr id="13" name="Rectángulo 12"/>
          <p:cNvSpPr/>
          <p:nvPr/>
        </p:nvSpPr>
        <p:spPr>
          <a:xfrm>
            <a:off x="16990142" y="16300103"/>
            <a:ext cx="13716002" cy="67576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11309684" y="8573329"/>
            <a:ext cx="8951495" cy="2062103"/>
          </a:xfrm>
          <a:prstGeom prst="rect">
            <a:avLst/>
          </a:prstGeom>
          <a:noFill/>
        </p:spPr>
        <p:txBody>
          <a:bodyPr wrap="square" lIns="91440" tIns="45720" rIns="91440" bIns="45720">
            <a:spAutoFit/>
          </a:bodyPr>
          <a:lstStyle/>
          <a:p>
            <a:r>
              <a:rPr lang="es-CO" sz="3200" i="1" dirty="0">
                <a:latin typeface="Arial" panose="020B0604020202020204" pitchFamily="34" charset="0"/>
                <a:cs typeface="Arial" panose="020B0604020202020204" pitchFamily="34" charset="0"/>
              </a:rPr>
              <a:t>Autores:</a:t>
            </a:r>
          </a:p>
          <a:p>
            <a:r>
              <a:rPr lang="es-CO" sz="3200" i="1" dirty="0">
                <a:latin typeface="Arial" panose="020B0604020202020204" pitchFamily="34" charset="0"/>
                <a:cs typeface="Arial" panose="020B0604020202020204" pitchFamily="34" charset="0"/>
              </a:rPr>
              <a:t>LAURA CARDONA ZARATE, BENJAMIN MORALES RAMIREZ ,JOSE MAURICIO OCAMPO CHAPARRO</a:t>
            </a:r>
          </a:p>
        </p:txBody>
      </p:sp>
      <p:sp>
        <p:nvSpPr>
          <p:cNvPr id="15" name="Rectángulo 14"/>
          <p:cNvSpPr/>
          <p:nvPr/>
        </p:nvSpPr>
        <p:spPr>
          <a:xfrm>
            <a:off x="16990142" y="11520948"/>
            <a:ext cx="13716002" cy="584775"/>
          </a:xfrm>
          <a:prstGeom prst="rect">
            <a:avLst/>
          </a:prstGeom>
          <a:noFill/>
        </p:spPr>
        <p:txBody>
          <a:bodyPr wrap="square" lIns="91440" tIns="45720" rIns="91440" bIns="45720">
            <a:spAutoFit/>
          </a:bodyPr>
          <a:lstStyle/>
          <a:p>
            <a:pPr algn="just"/>
            <a:r>
              <a:rPr lang="es-CO" sz="3200" dirty="0">
                <a:latin typeface="Arial" panose="020B0604020202020204" pitchFamily="34" charset="0"/>
                <a:cs typeface="Arial" panose="020B0604020202020204" pitchFamily="34" charset="0"/>
              </a:rPr>
              <a: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0653" y="473511"/>
            <a:ext cx="3133725" cy="3124200"/>
          </a:xfrm>
          <a:prstGeom prst="rect">
            <a:avLst/>
          </a:prstGeom>
        </p:spPr>
      </p:pic>
      <p:pic>
        <p:nvPicPr>
          <p:cNvPr id="9" name="Imagen 8">
            <a:extLst>
              <a:ext uri="{FF2B5EF4-FFF2-40B4-BE49-F238E27FC236}">
                <a16:creationId xmlns:a16="http://schemas.microsoft.com/office/drawing/2014/main" id="{EAA15A63-9C3C-4404-AE92-1BC36BD91F99}"/>
              </a:ext>
            </a:extLst>
          </p:cNvPr>
          <p:cNvPicPr>
            <a:picLocks noChangeAspect="1"/>
          </p:cNvPicPr>
          <p:nvPr/>
        </p:nvPicPr>
        <p:blipFill>
          <a:blip r:embed="rId3"/>
          <a:stretch>
            <a:fillRect/>
          </a:stretch>
        </p:blipFill>
        <p:spPr>
          <a:xfrm>
            <a:off x="16990142" y="14829812"/>
            <a:ext cx="13717189" cy="8227896"/>
          </a:xfrm>
          <a:prstGeom prst="rect">
            <a:avLst/>
          </a:prstGeom>
        </p:spPr>
      </p:pic>
    </p:spTree>
    <p:extLst>
      <p:ext uri="{BB962C8B-B14F-4D97-AF65-F5344CB8AC3E}">
        <p14:creationId xmlns:p14="http://schemas.microsoft.com/office/powerpoint/2010/main" val="6147457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819</Words>
  <Application>Microsoft Office PowerPoint</Application>
  <PresentationFormat>Personalizado</PresentationFormat>
  <Paragraphs>37</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LAURA cARDONA</cp:lastModifiedBy>
  <cp:revision>56</cp:revision>
  <dcterms:created xsi:type="dcterms:W3CDTF">2019-02-19T15:30:16Z</dcterms:created>
  <dcterms:modified xsi:type="dcterms:W3CDTF">2020-10-29T15:33:55Z</dcterms:modified>
</cp:coreProperties>
</file>