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919775"/>
  <p:notesSz cx="6858000" cy="9144000"/>
  <p:defaultTextStyle>
    <a:defPPr>
      <a:defRPr lang="es-CO"/>
    </a:defPPr>
    <a:lvl1pPr marL="0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1pPr>
    <a:lvl2pPr marL="1831635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2pPr>
    <a:lvl3pPr marL="3663269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3pPr>
    <a:lvl4pPr marL="5494904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4pPr>
    <a:lvl5pPr marL="7326539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5pPr>
    <a:lvl6pPr marL="9158173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6pPr>
    <a:lvl7pPr marL="10989808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7pPr>
    <a:lvl8pPr marL="12821442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8pPr>
    <a:lvl9pPr marL="14653077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2" autoAdjust="0"/>
    <p:restoredTop sz="94660"/>
  </p:normalViewPr>
  <p:slideViewPr>
    <p:cSldViewPr snapToGrid="0">
      <p:cViewPr>
        <p:scale>
          <a:sx n="32" d="100"/>
          <a:sy n="32" d="100"/>
        </p:scale>
        <p:origin x="54" y="-17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E5150-7CB6-4DC1-A5D4-AB2ACCB23935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1143000"/>
            <a:ext cx="2276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900CB-96BB-416F-827D-4DA349E14C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187800"/>
            <a:ext cx="27539395" cy="1529058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3068052"/>
            <a:ext cx="24299466" cy="106037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296B-E1CE-459E-8ADD-E2B15C061D3A}" type="datetime1">
              <a:rPr lang="es-CO" smtClean="0"/>
              <a:t>29/10/2020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49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D057-EAB4-4641-90EB-DCDDA7BB4157}" type="datetime1">
              <a:rPr lang="es-CO" smtClean="0"/>
              <a:t>29/10/2020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0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38321"/>
            <a:ext cx="6986096" cy="372199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38321"/>
            <a:ext cx="20553298" cy="372199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188F-E3CF-4DAE-A5D9-239FA167D678}" type="datetime1">
              <a:rPr lang="es-CO" smtClean="0"/>
              <a:t>29/10/2020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8291-D205-4A91-A068-445058DF9DC1}" type="datetime1">
              <a:rPr lang="es-CO" smtClean="0"/>
              <a:t>29/10/2020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396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949457"/>
            <a:ext cx="27944386" cy="18269403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9391695"/>
            <a:ext cx="27944386" cy="960744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2C5C-AA0B-474A-854A-AC0A8D471E0E}" type="datetime1">
              <a:rPr lang="es-CO" smtClean="0"/>
              <a:t>29/10/2020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8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691607"/>
            <a:ext cx="13769697" cy="2786669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691607"/>
            <a:ext cx="13769697" cy="2786669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A91C-296E-41ED-BF6F-9E65753E3AC2}" type="datetime1">
              <a:rPr lang="es-CO" smtClean="0"/>
              <a:t>29/10/2020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45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38331"/>
            <a:ext cx="27944386" cy="8489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766448"/>
            <a:ext cx="13706415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6042918"/>
            <a:ext cx="13706415" cy="235967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766448"/>
            <a:ext cx="13773917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6042918"/>
            <a:ext cx="13773917" cy="235967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DBC-4FA4-401A-A693-1B9C0BCF651D}" type="datetime1">
              <a:rPr lang="es-CO" smtClean="0"/>
              <a:t>29/10/2020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65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98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97A4-9CBB-4318-AAC2-B3C9F6A6755C}" type="datetime1">
              <a:rPr lang="es-CO" smtClean="0"/>
              <a:t>29/10/2020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6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323644"/>
            <a:ext cx="16402140" cy="3121150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4170-EBC9-4F2A-A40F-37B4B6370B92}" type="datetime1">
              <a:rPr lang="es-CO" smtClean="0"/>
              <a:t>29/10/2020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9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323644"/>
            <a:ext cx="16402140" cy="3121150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E39D-D139-4E7C-AAB1-8D807E8E409F}" type="datetime1">
              <a:rPr lang="es-CO" smtClean="0"/>
              <a:t>29/10/2020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304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38331"/>
            <a:ext cx="27944386" cy="848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691607"/>
            <a:ext cx="27944386" cy="2786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5954-EEC3-4BFE-B948-F055E76AB100}" type="datetime1">
              <a:rPr lang="es-CO" smtClean="0"/>
              <a:t>29/10/2020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707135"/>
            <a:ext cx="1093476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1. Medico general Universidad Antonio Nariño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6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i.org/10.1186/s12909-017-101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13432" y="6207439"/>
            <a:ext cx="198624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7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AntibiogrAPP y el m-learning en la Medicina</a:t>
            </a:r>
            <a:endParaRPr lang="es-ES" sz="72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11925" y="11511166"/>
            <a:ext cx="140753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6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CO" sz="6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756" y="35634048"/>
            <a:ext cx="30308944" cy="3970318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lvl="1"/>
            <a:r>
              <a:rPr lang="es-CO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  <a:p>
            <a:pPr lvl="1"/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Chase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T., Julius, A.,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Chandan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J. S., Powell, E., Hall, C. S., Phillips, B. L., Burnett, R., Gill, D., &amp; Fernando, B. Mobile learning in medicine: an evaluation of attitudes and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of medical students. BMC medical education. 2018;18(1), 152. https://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doi.org/10.1186/s12909-018-1264-5</a:t>
            </a:r>
            <a:endParaRPr lang="en-US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Dunleavy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G., Nikolaou, C. K.,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Nifakos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Atun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R., Law, G., &amp; Tudor Car, L. (2019). Mobile Digital Education for Health Professions: Systematic Review and Meta-Analysis by the Digital Health Education Collaboration. Journal of medical Internet </a:t>
            </a:r>
            <a:endParaRPr lang="en-US" sz="28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21(2), e12937. https://doi.org/10.2196/12937</a:t>
            </a:r>
          </a:p>
          <a:p>
            <a:pPr lvl="1"/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Martinez, 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F.,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Tobar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C., &amp;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Taramasco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, C. Implementation of a Smartphone application in medical education: a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trial (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iSTART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). BMC medical education. 2017; 17(1), 168. 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doi.org/10.1186/s12909-017-1010</a:t>
            </a:r>
            <a:endParaRPr lang="en-US" sz="28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CO" sz="28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CO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0230" y="12417603"/>
            <a:ext cx="14405943" cy="249914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AntibiogrAPP aplicación que fue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desarrollada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por el Dr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Luengas </a:t>
            </a:r>
            <a:r>
              <a:rPr lang="es-CO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la Dra.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Suarez </a:t>
            </a:r>
            <a:r>
              <a:rPr lang="es-CO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Organizada como mapa mental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que es el antibiograma y su interpretación, la clasificación bacteriana, tratamiento antibiótico, nuevos antibióticos, patrones de resistencia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facilitar el aprendizaje, repaso y refuerzo de conocimientos para estudiantes de pregrado, posgrado y profesionales en el área de la salud. La aplicación está disponible para los sistemas ios y Android, con más de 10.000 descargas y una valoración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4.8/5.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Usada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como recurso de apoyo docente en diferentes universidades y en la práctica clínica hospitalaria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Describir la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utilidad de la aplicación AntibiogrAPP como herramienta </a:t>
            </a:r>
            <a:r>
              <a:rPr lang="es-E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m-learning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en la práctica de estudiantes de pregrado, postgrado de medicina y personal del área de la salud por medio de variables de experiencia relacionadas con su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uso.</a:t>
            </a:r>
          </a:p>
          <a:p>
            <a:pPr algn="just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Metodología:</a:t>
            </a: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Tipo de estudio: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observacional descriptivo 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Instrumento de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medición:  Encuesta </a:t>
            </a:r>
          </a:p>
          <a:p>
            <a:pPr algn="just"/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 aplicación: Formulario aplicado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línea.</a:t>
            </a:r>
          </a:p>
          <a:p>
            <a:pPr algn="just"/>
            <a:endParaRPr lang="es-E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La aplicación es usada en su mayoría por médicos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generales y especialistas,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seguidos por estudiantes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 pregrado o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postgrado y personal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 enfermería y otros 2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%. Vinculados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 Hospitales en Bogotá, Manizales y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Marquetalia y a 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diferentes universidades de Bogotá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El 96% de los encuestados usan AntibiogrAPP en un dispositivo móvil tipo celular o Iphone y 4% no respondieron esta pregunta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El 54% de los encuestados usan la aplicación semanalmente, 16% mensualmente, 28% diariamente y 2% no indico frecuencia.</a:t>
            </a: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Al 96% de los encuestados les ha parecido útil la aplicación y al 4% no.</a:t>
            </a:r>
          </a:p>
          <a:p>
            <a:pPr algn="just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rot="21074804">
            <a:off x="1945816" y="4938034"/>
            <a:ext cx="11582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</a:p>
          <a:p>
            <a:r>
              <a:rPr lang="es-CO" sz="4000" dirty="0" smtClean="0">
                <a:solidFill>
                  <a:schemeClr val="bg1"/>
                </a:solidFill>
              </a:rPr>
              <a:t>Hospital de Kennedy </a:t>
            </a:r>
            <a:endParaRPr lang="es-CO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990141" y="17478008"/>
            <a:ext cx="145336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554478" y="18325269"/>
            <a:ext cx="14558714" cy="162506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Las aplicaciones móviles en salud han tenido un crecimiento exponencial durante la época de la pandemia, porque permiten un acceso ilimitado a múltiple información, dependiendo el área de interés.</a:t>
            </a:r>
          </a:p>
          <a:p>
            <a:pPr algn="just"/>
            <a:endParaRPr lang="es-CO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AntibiogrAPP es de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gran utilidad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entre los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encuestados, se sugiere mayor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socialización en el campo médico, que permita mostrar los beneficios que aporta al campo de la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salud. Es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recomendable ampliar estudios sobre el tema, para poder desarrollar estrategias de aprendizaje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similares,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creando y actualizando aplicaciones en otros campos de ciencias básicas y clínicas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diferencia de la literatura internacional, a nivel nacional se encontraron pocos estudios sobre este tema, se destacan aplicaciones como </a:t>
            </a:r>
            <a:r>
              <a:rPr lang="es-ES" sz="3000" dirty="0" err="1">
                <a:latin typeface="Arial" panose="020B0604020202020204" pitchFamily="34" charset="0"/>
                <a:cs typeface="Arial" panose="020B0604020202020204" pitchFamily="34" charset="0"/>
              </a:rPr>
              <a:t>Nefropedcal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LactarAPP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sugiriendo que es un nuevo campo se debe explorar generando un impacto en el m-learning en medicina.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Conclusiones:</a:t>
            </a:r>
          </a:p>
          <a:p>
            <a:pPr algn="just"/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Teniendo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en cuenta que el contenido incluido para cada uno de los apartados de información ha sido cuidadosamente seleccionado y evaluado por profesionales de la salud expertos en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 tema, este tiene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un alto nivel de fiabilidad y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corresponde al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contenido y funcionalidades ofrecidas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Los resultados arrojados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por la encuesta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sugieren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esta aplicación es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una herramienta útil en la educación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medica, tanto clínica como en las ciencias básicas, facilitando el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aprendizaje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interactivo, confirmando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que el m-Learning ofrece múltiples beneficios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 esta área.</a:t>
            </a:r>
          </a:p>
          <a:p>
            <a:pPr algn="just"/>
            <a:endParaRPr lang="es-E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La difusión de aplicaciones como AntibiogrAPP, ha impactado positivamente en la educacion medica en pregrado y postgrado, convirtiéndose en una herramienta de repaso, refuerzo de conocimientos, y guía en la practica clínica, se sugiere mas socialización, para con esto llegue a mas personas, para lograr mayor impacto en el área medica.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Se considera que es una gran oportunidad para Colombia y una gran 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 para la docencia y la practica en el área de la salud.</a:t>
            </a:r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213432" y="8464552"/>
            <a:ext cx="895149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Autores: Bayona Gómez Bibiana </a:t>
            </a: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Alejandra</a:t>
            </a:r>
            <a:r>
              <a:rPr lang="es-CO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Luengas Monroy Miguel </a:t>
            </a: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Ángel</a:t>
            </a:r>
            <a:r>
              <a:rPr lang="es-CO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Suárez </a:t>
            </a: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Fuentes María </a:t>
            </a: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Alejandra</a:t>
            </a:r>
            <a:r>
              <a:rPr lang="es-CO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Casas Villate </a:t>
            </a:r>
            <a:r>
              <a:rPr lang="es-CO" sz="3200" i="1">
                <a:latin typeface="Arial" panose="020B0604020202020204" pitchFamily="34" charset="0"/>
                <a:cs typeface="Arial" panose="020B0604020202020204" pitchFamily="34" charset="0"/>
              </a:rPr>
              <a:t>Miryam </a:t>
            </a:r>
            <a:r>
              <a:rPr lang="es-CO" sz="3200" i="1" smtClean="0">
                <a:latin typeface="Arial" panose="020B0604020202020204" pitchFamily="34" charset="0"/>
                <a:cs typeface="Arial" panose="020B0604020202020204" pitchFamily="34" charset="0"/>
              </a:rPr>
              <a:t>Patricia</a:t>
            </a:r>
            <a:r>
              <a:rPr lang="es-CO" sz="3200" i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CO" sz="32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213432" y="7407768"/>
            <a:ext cx="19152268" cy="7837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Tecnologías para el Aprendizaje y el Conocimiento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641" y="6580790"/>
            <a:ext cx="4823641" cy="4887833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3468784" y="11643187"/>
            <a:ext cx="8679942" cy="5204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Imagen oficial de la aplicación. Tomada de </a:t>
            </a:r>
            <a:r>
              <a:rPr lang="es-C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APPstore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5877848" y="36783674"/>
            <a:ext cx="14085708" cy="2338321"/>
          </a:xfrm>
        </p:spPr>
        <p:txBody>
          <a:bodyPr/>
          <a:lstStyle/>
          <a:p>
            <a:pPr algn="l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Medico general U. Antonio Nariño –Hospital de Kennedy</a:t>
            </a:r>
          </a:p>
          <a:p>
            <a:pPr algn="l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Infectólogo pediatra U.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Bosque- Pediatra U.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Militar -Hospital de Kennedy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Infectólogo pediatra U. Bosque- FUCS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Perinatologa- Neonatologa- U. Nacional, Pediatra U. Militar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9509"/>
              </p:ext>
            </p:extLst>
          </p:nvPr>
        </p:nvGraphicFramePr>
        <p:xfrm>
          <a:off x="17312202" y="10322073"/>
          <a:ext cx="6852084" cy="6954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265">
                  <a:extLst>
                    <a:ext uri="{9D8B030D-6E8A-4147-A177-3AD203B41FA5}">
                      <a16:colId xmlns:a16="http://schemas.microsoft.com/office/drawing/2014/main" val="1016826800"/>
                    </a:ext>
                  </a:extLst>
                </a:gridCol>
                <a:gridCol w="2175265">
                  <a:extLst>
                    <a:ext uri="{9D8B030D-6E8A-4147-A177-3AD203B41FA5}">
                      <a16:colId xmlns:a16="http://schemas.microsoft.com/office/drawing/2014/main" val="2877024566"/>
                    </a:ext>
                  </a:extLst>
                </a:gridCol>
                <a:gridCol w="1196395">
                  <a:extLst>
                    <a:ext uri="{9D8B030D-6E8A-4147-A177-3AD203B41FA5}">
                      <a16:colId xmlns:a16="http://schemas.microsoft.com/office/drawing/2014/main" val="3501028993"/>
                    </a:ext>
                  </a:extLst>
                </a:gridCol>
                <a:gridCol w="1305159">
                  <a:extLst>
                    <a:ext uri="{9D8B030D-6E8A-4147-A177-3AD203B41FA5}">
                      <a16:colId xmlns:a16="http://schemas.microsoft.com/office/drawing/2014/main" val="3881946676"/>
                    </a:ext>
                  </a:extLst>
                </a:gridCol>
              </a:tblGrid>
              <a:tr h="462788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30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</a:t>
                      </a:r>
                      <a:r>
                        <a:rPr lang="en-US" sz="3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8064037"/>
                  </a:ext>
                </a:extLst>
              </a:tr>
              <a:tr h="462788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Especialista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1688994"/>
                  </a:ext>
                </a:extLst>
              </a:tr>
              <a:tr h="925577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Medico general 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194139"/>
                  </a:ext>
                </a:extLst>
              </a:tr>
              <a:tr h="462788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2368677"/>
                  </a:ext>
                </a:extLst>
              </a:tr>
              <a:tr h="462788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Enfermeria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769191"/>
                  </a:ext>
                </a:extLst>
              </a:tr>
              <a:tr h="2313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Lugares de uso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Hospitales en </a:t>
                      </a:r>
                      <a:r>
                        <a:rPr lang="es-ES" sz="3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Bogotá, Manizales </a:t>
                      </a:r>
                      <a:r>
                        <a:rPr lang="es-ES" sz="3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Marquetalia</a:t>
                      </a:r>
                      <a:endParaRPr lang="es-E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1111005"/>
                  </a:ext>
                </a:extLst>
              </a:tr>
              <a:tr h="837646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Universidades en Bogota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120908"/>
                  </a:ext>
                </a:extLst>
              </a:tr>
              <a:tr h="462788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21-30 años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566547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92225"/>
              </p:ext>
            </p:extLst>
          </p:nvPr>
        </p:nvGraphicFramePr>
        <p:xfrm>
          <a:off x="25040315" y="10334383"/>
          <a:ext cx="6483516" cy="5607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8260">
                  <a:extLst>
                    <a:ext uri="{9D8B030D-6E8A-4147-A177-3AD203B41FA5}">
                      <a16:colId xmlns:a16="http://schemas.microsoft.com/office/drawing/2014/main" val="1581636402"/>
                    </a:ext>
                  </a:extLst>
                </a:gridCol>
                <a:gridCol w="2058260">
                  <a:extLst>
                    <a:ext uri="{9D8B030D-6E8A-4147-A177-3AD203B41FA5}">
                      <a16:colId xmlns:a16="http://schemas.microsoft.com/office/drawing/2014/main" val="1067359096"/>
                    </a:ext>
                  </a:extLst>
                </a:gridCol>
                <a:gridCol w="1132041">
                  <a:extLst>
                    <a:ext uri="{9D8B030D-6E8A-4147-A177-3AD203B41FA5}">
                      <a16:colId xmlns:a16="http://schemas.microsoft.com/office/drawing/2014/main" val="2891961218"/>
                    </a:ext>
                  </a:extLst>
                </a:gridCol>
                <a:gridCol w="1234955">
                  <a:extLst>
                    <a:ext uri="{9D8B030D-6E8A-4147-A177-3AD203B41FA5}">
                      <a16:colId xmlns:a16="http://schemas.microsoft.com/office/drawing/2014/main" val="1556443306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Genero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femenino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204642"/>
                  </a:ext>
                </a:extLst>
              </a:tr>
              <a:tr h="1008860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874960"/>
                  </a:ext>
                </a:extLst>
              </a:tr>
              <a:tr h="106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Dispositivo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Celular o Iphone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0180250"/>
                  </a:ext>
                </a:extLst>
              </a:tr>
              <a:tr h="1177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 de uso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Diario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4365119"/>
                  </a:ext>
                </a:extLst>
              </a:tr>
              <a:tr h="588845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Semanal 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109425"/>
                  </a:ext>
                </a:extLst>
              </a:tr>
              <a:tr h="588845">
                <a:tc>
                  <a:txBody>
                    <a:bodyPr/>
                    <a:lstStyle/>
                    <a:p>
                      <a:pPr algn="l" fontAlgn="b"/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Mensual 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135165"/>
                  </a:ext>
                </a:extLst>
              </a:tr>
              <a:tr h="58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704042"/>
                  </a:ext>
                </a:extLst>
              </a:tr>
            </a:tbl>
          </a:graphicData>
        </a:graphic>
      </p:graphicFrame>
      <p:sp>
        <p:nvSpPr>
          <p:cNvPr id="31" name="Rectángulo 30"/>
          <p:cNvSpPr/>
          <p:nvPr/>
        </p:nvSpPr>
        <p:spPr>
          <a:xfrm>
            <a:off x="2030231" y="30402971"/>
            <a:ext cx="137727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E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2466" y="18235209"/>
            <a:ext cx="4354785" cy="69872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224" y="18591777"/>
            <a:ext cx="3999973" cy="61277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970" y="18533384"/>
            <a:ext cx="4113235" cy="6379947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5040315" y="16542327"/>
            <a:ext cx="5675212" cy="734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personas </a:t>
            </a:r>
          </a:p>
        </p:txBody>
      </p:sp>
    </p:spTree>
    <p:extLst>
      <p:ext uri="{BB962C8B-B14F-4D97-AF65-F5344CB8AC3E}">
        <p14:creationId xmlns:p14="http://schemas.microsoft.com/office/powerpoint/2010/main" val="614745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929</Words>
  <Application>Microsoft Office PowerPoint</Application>
  <PresentationFormat>Personalizado</PresentationFormat>
  <Paragraphs>120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TuSoft</cp:lastModifiedBy>
  <cp:revision>62</cp:revision>
  <dcterms:created xsi:type="dcterms:W3CDTF">2019-02-19T15:30:16Z</dcterms:created>
  <dcterms:modified xsi:type="dcterms:W3CDTF">2020-10-29T10:28:00Z</dcterms:modified>
</cp:coreProperties>
</file>